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3" r:id="rId2"/>
    <p:sldId id="256" r:id="rId3"/>
    <p:sldId id="257" r:id="rId4"/>
    <p:sldId id="258" r:id="rId5"/>
    <p:sldId id="271" r:id="rId6"/>
    <p:sldId id="262" r:id="rId7"/>
    <p:sldId id="318" r:id="rId8"/>
    <p:sldId id="263" r:id="rId9"/>
    <p:sldId id="264" r:id="rId10"/>
    <p:sldId id="270" r:id="rId11"/>
    <p:sldId id="319" r:id="rId12"/>
    <p:sldId id="269" r:id="rId13"/>
    <p:sldId id="276" r:id="rId14"/>
    <p:sldId id="275" r:id="rId15"/>
    <p:sldId id="277" r:id="rId16"/>
    <p:sldId id="273" r:id="rId17"/>
    <p:sldId id="265" r:id="rId18"/>
    <p:sldId id="266" r:id="rId19"/>
    <p:sldId id="267" r:id="rId20"/>
    <p:sldId id="268" r:id="rId21"/>
    <p:sldId id="302" r:id="rId22"/>
    <p:sldId id="280" r:id="rId23"/>
    <p:sldId id="281" r:id="rId24"/>
    <p:sldId id="279" r:id="rId25"/>
    <p:sldId id="278" r:id="rId26"/>
    <p:sldId id="282" r:id="rId27"/>
    <p:sldId id="284" r:id="rId28"/>
    <p:sldId id="285" r:id="rId29"/>
    <p:sldId id="286" r:id="rId30"/>
    <p:sldId id="289" r:id="rId31"/>
    <p:sldId id="290" r:id="rId32"/>
    <p:sldId id="291" r:id="rId33"/>
    <p:sldId id="287" r:id="rId34"/>
    <p:sldId id="288" r:id="rId35"/>
    <p:sldId id="292" r:id="rId36"/>
    <p:sldId id="295" r:id="rId37"/>
    <p:sldId id="297" r:id="rId38"/>
    <p:sldId id="298" r:id="rId39"/>
    <p:sldId id="296" r:id="rId40"/>
    <p:sldId id="299" r:id="rId41"/>
    <p:sldId id="300" r:id="rId42"/>
    <p:sldId id="301" r:id="rId43"/>
    <p:sldId id="312" r:id="rId44"/>
    <p:sldId id="303" r:id="rId45"/>
    <p:sldId id="305" r:id="rId46"/>
    <p:sldId id="309" r:id="rId47"/>
    <p:sldId id="316" r:id="rId48"/>
    <p:sldId id="317" r:id="rId49"/>
    <p:sldId id="304" r:id="rId50"/>
    <p:sldId id="306" r:id="rId51"/>
    <p:sldId id="307" r:id="rId52"/>
    <p:sldId id="308" r:id="rId53"/>
    <p:sldId id="310" r:id="rId54"/>
    <p:sldId id="311" r:id="rId55"/>
    <p:sldId id="31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47" autoAdjust="0"/>
    <p:restoredTop sz="94660"/>
  </p:normalViewPr>
  <p:slideViewPr>
    <p:cSldViewPr snapToGrid="0">
      <p:cViewPr varScale="1">
        <p:scale>
          <a:sx n="74" d="100"/>
          <a:sy n="74" d="100"/>
        </p:scale>
        <p:origin x="57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DE1B0616-7C99-4512-ABBA-868A251561D7}" type="datetimeFigureOut">
              <a:rPr lang="en-IN" smtClean="0"/>
              <a:t>23-11-2020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ABBD7B3-A58A-4927-BC8F-39E420717753}" type="slidenum">
              <a:rPr lang="en-IN" smtClean="0"/>
              <a:t>‹#›</a:t>
            </a:fld>
            <a:endParaRPr lang="en-IN" dirty="0"/>
          </a:p>
        </p:txBody>
      </p:sp>
    </p:spTree>
    <p:extLst>
      <p:ext uri="{BB962C8B-B14F-4D97-AF65-F5344CB8AC3E}">
        <p14:creationId xmlns:p14="http://schemas.microsoft.com/office/powerpoint/2010/main" val="845798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E1B0616-7C99-4512-ABBA-868A251561D7}" type="datetimeFigureOut">
              <a:rPr lang="en-IN" smtClean="0"/>
              <a:t>23-11-2020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ABBD7B3-A58A-4927-BC8F-39E420717753}" type="slidenum">
              <a:rPr lang="en-IN" smtClean="0"/>
              <a:t>‹#›</a:t>
            </a:fld>
            <a:endParaRPr lang="en-IN" dirty="0"/>
          </a:p>
        </p:txBody>
      </p:sp>
    </p:spTree>
    <p:extLst>
      <p:ext uri="{BB962C8B-B14F-4D97-AF65-F5344CB8AC3E}">
        <p14:creationId xmlns:p14="http://schemas.microsoft.com/office/powerpoint/2010/main" val="2521280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E1B0616-7C99-4512-ABBA-868A251561D7}" type="datetimeFigureOut">
              <a:rPr lang="en-IN" smtClean="0"/>
              <a:t>23-11-2020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ABBD7B3-A58A-4927-BC8F-39E420717753}" type="slidenum">
              <a:rPr lang="en-IN" smtClean="0"/>
              <a:t>‹#›</a:t>
            </a:fld>
            <a:endParaRPr lang="en-IN" dirty="0"/>
          </a:p>
        </p:txBody>
      </p:sp>
    </p:spTree>
    <p:extLst>
      <p:ext uri="{BB962C8B-B14F-4D97-AF65-F5344CB8AC3E}">
        <p14:creationId xmlns:p14="http://schemas.microsoft.com/office/powerpoint/2010/main" val="2805707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E1B0616-7C99-4512-ABBA-868A251561D7}" type="datetimeFigureOut">
              <a:rPr lang="en-IN" smtClean="0"/>
              <a:t>23-11-2020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ABBD7B3-A58A-4927-BC8F-39E420717753}" type="slidenum">
              <a:rPr lang="en-IN" smtClean="0"/>
              <a:t>‹#›</a:t>
            </a:fld>
            <a:endParaRPr lang="en-IN" dirty="0"/>
          </a:p>
        </p:txBody>
      </p:sp>
    </p:spTree>
    <p:extLst>
      <p:ext uri="{BB962C8B-B14F-4D97-AF65-F5344CB8AC3E}">
        <p14:creationId xmlns:p14="http://schemas.microsoft.com/office/powerpoint/2010/main" val="2479991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1B0616-7C99-4512-ABBA-868A251561D7}" type="datetimeFigureOut">
              <a:rPr lang="en-IN" smtClean="0"/>
              <a:t>23-11-2020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ABBD7B3-A58A-4927-BC8F-39E420717753}" type="slidenum">
              <a:rPr lang="en-IN" smtClean="0"/>
              <a:t>‹#›</a:t>
            </a:fld>
            <a:endParaRPr lang="en-IN" dirty="0"/>
          </a:p>
        </p:txBody>
      </p:sp>
    </p:spTree>
    <p:extLst>
      <p:ext uri="{BB962C8B-B14F-4D97-AF65-F5344CB8AC3E}">
        <p14:creationId xmlns:p14="http://schemas.microsoft.com/office/powerpoint/2010/main" val="3290659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DE1B0616-7C99-4512-ABBA-868A251561D7}" type="datetimeFigureOut">
              <a:rPr lang="en-IN" smtClean="0"/>
              <a:t>23-11-2020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ABBD7B3-A58A-4927-BC8F-39E420717753}" type="slidenum">
              <a:rPr lang="en-IN" smtClean="0"/>
              <a:t>‹#›</a:t>
            </a:fld>
            <a:endParaRPr lang="en-IN" dirty="0"/>
          </a:p>
        </p:txBody>
      </p:sp>
    </p:spTree>
    <p:extLst>
      <p:ext uri="{BB962C8B-B14F-4D97-AF65-F5344CB8AC3E}">
        <p14:creationId xmlns:p14="http://schemas.microsoft.com/office/powerpoint/2010/main" val="3554992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DE1B0616-7C99-4512-ABBA-868A251561D7}" type="datetimeFigureOut">
              <a:rPr lang="en-IN" smtClean="0"/>
              <a:t>23-11-2020</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ABBD7B3-A58A-4927-BC8F-39E420717753}" type="slidenum">
              <a:rPr lang="en-IN" smtClean="0"/>
              <a:t>‹#›</a:t>
            </a:fld>
            <a:endParaRPr lang="en-IN" dirty="0"/>
          </a:p>
        </p:txBody>
      </p:sp>
    </p:spTree>
    <p:extLst>
      <p:ext uri="{BB962C8B-B14F-4D97-AF65-F5344CB8AC3E}">
        <p14:creationId xmlns:p14="http://schemas.microsoft.com/office/powerpoint/2010/main" val="1495003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DE1B0616-7C99-4512-ABBA-868A251561D7}" type="datetimeFigureOut">
              <a:rPr lang="en-IN" smtClean="0"/>
              <a:t>23-11-2020</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ABBD7B3-A58A-4927-BC8F-39E420717753}" type="slidenum">
              <a:rPr lang="en-IN" smtClean="0"/>
              <a:t>‹#›</a:t>
            </a:fld>
            <a:endParaRPr lang="en-IN" dirty="0"/>
          </a:p>
        </p:txBody>
      </p:sp>
    </p:spTree>
    <p:extLst>
      <p:ext uri="{BB962C8B-B14F-4D97-AF65-F5344CB8AC3E}">
        <p14:creationId xmlns:p14="http://schemas.microsoft.com/office/powerpoint/2010/main" val="4222500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1B0616-7C99-4512-ABBA-868A251561D7}" type="datetimeFigureOut">
              <a:rPr lang="en-IN" smtClean="0"/>
              <a:t>23-11-2020</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ABBD7B3-A58A-4927-BC8F-39E420717753}" type="slidenum">
              <a:rPr lang="en-IN" smtClean="0"/>
              <a:t>‹#›</a:t>
            </a:fld>
            <a:endParaRPr lang="en-IN" dirty="0"/>
          </a:p>
        </p:txBody>
      </p:sp>
    </p:spTree>
    <p:extLst>
      <p:ext uri="{BB962C8B-B14F-4D97-AF65-F5344CB8AC3E}">
        <p14:creationId xmlns:p14="http://schemas.microsoft.com/office/powerpoint/2010/main" val="1244672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1B0616-7C99-4512-ABBA-868A251561D7}" type="datetimeFigureOut">
              <a:rPr lang="en-IN" smtClean="0"/>
              <a:t>23-11-2020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ABBD7B3-A58A-4927-BC8F-39E420717753}" type="slidenum">
              <a:rPr lang="en-IN" smtClean="0"/>
              <a:t>‹#›</a:t>
            </a:fld>
            <a:endParaRPr lang="en-IN" dirty="0"/>
          </a:p>
        </p:txBody>
      </p:sp>
    </p:spTree>
    <p:extLst>
      <p:ext uri="{BB962C8B-B14F-4D97-AF65-F5344CB8AC3E}">
        <p14:creationId xmlns:p14="http://schemas.microsoft.com/office/powerpoint/2010/main" val="161876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1B0616-7C99-4512-ABBA-868A251561D7}" type="datetimeFigureOut">
              <a:rPr lang="en-IN" smtClean="0"/>
              <a:t>23-11-2020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ABBD7B3-A58A-4927-BC8F-39E420717753}" type="slidenum">
              <a:rPr lang="en-IN" smtClean="0"/>
              <a:t>‹#›</a:t>
            </a:fld>
            <a:endParaRPr lang="en-IN" dirty="0"/>
          </a:p>
        </p:txBody>
      </p:sp>
    </p:spTree>
    <p:extLst>
      <p:ext uri="{BB962C8B-B14F-4D97-AF65-F5344CB8AC3E}">
        <p14:creationId xmlns:p14="http://schemas.microsoft.com/office/powerpoint/2010/main" val="1238125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1B0616-7C99-4512-ABBA-868A251561D7}" type="datetimeFigureOut">
              <a:rPr lang="en-IN" smtClean="0"/>
              <a:t>23-11-2020</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BBD7B3-A58A-4927-BC8F-39E420717753}" type="slidenum">
              <a:rPr lang="en-IN" smtClean="0"/>
              <a:t>‹#›</a:t>
            </a:fld>
            <a:endParaRPr lang="en-IN" dirty="0"/>
          </a:p>
        </p:txBody>
      </p:sp>
    </p:spTree>
    <p:extLst>
      <p:ext uri="{BB962C8B-B14F-4D97-AF65-F5344CB8AC3E}">
        <p14:creationId xmlns:p14="http://schemas.microsoft.com/office/powerpoint/2010/main" val="184483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57234" y="1996225"/>
            <a:ext cx="10391819" cy="1938992"/>
          </a:xfrm>
          <a:prstGeom prst="rect">
            <a:avLst/>
          </a:prstGeom>
          <a:noFill/>
        </p:spPr>
        <p:txBody>
          <a:bodyPr wrap="none" rtlCol="0">
            <a:spAutoFit/>
          </a:bodyPr>
          <a:lstStyle/>
          <a:p>
            <a:pPr algn="ctr"/>
            <a:r>
              <a:rPr lang="en-IN" sz="6000" b="1" dirty="0" smtClean="0">
                <a:solidFill>
                  <a:srgbClr val="002060"/>
                </a:solidFill>
              </a:rPr>
              <a:t>UNIT 5</a:t>
            </a:r>
          </a:p>
          <a:p>
            <a:pPr algn="ctr"/>
            <a:r>
              <a:rPr lang="en-IN" sz="6000" b="1" dirty="0" smtClean="0">
                <a:solidFill>
                  <a:srgbClr val="002060"/>
                </a:solidFill>
              </a:rPr>
              <a:t>SENSORY AND IMMUNESYSTEM</a:t>
            </a:r>
            <a:endParaRPr lang="en-IN" sz="6000" b="1" dirty="0">
              <a:solidFill>
                <a:srgbClr val="002060"/>
              </a:solidFill>
            </a:endParaRPr>
          </a:p>
        </p:txBody>
      </p:sp>
    </p:spTree>
    <p:extLst>
      <p:ext uri="{BB962C8B-B14F-4D97-AF65-F5344CB8AC3E}">
        <p14:creationId xmlns:p14="http://schemas.microsoft.com/office/powerpoint/2010/main" val="2674745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6225" y="412124"/>
            <a:ext cx="7333611" cy="646331"/>
          </a:xfrm>
          <a:prstGeom prst="rect">
            <a:avLst/>
          </a:prstGeom>
          <a:noFill/>
          <a:ln>
            <a:noFill/>
          </a:ln>
          <a:effectLst>
            <a:glow rad="139700">
              <a:schemeClr val="accent3">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IN" sz="3600" b="1" dirty="0" smtClean="0">
                <a:solidFill>
                  <a:schemeClr val="accent1">
                    <a:lumMod val="75000"/>
                  </a:schemeClr>
                </a:solidFill>
              </a:rPr>
              <a:t>Cellular response (response to signal)</a:t>
            </a:r>
            <a:endParaRPr lang="en-IN" sz="3600" b="1" dirty="0">
              <a:solidFill>
                <a:schemeClr val="accent1">
                  <a:lumMod val="75000"/>
                </a:schemeClr>
              </a:solidFill>
            </a:endParaRPr>
          </a:p>
        </p:txBody>
      </p:sp>
      <p:sp>
        <p:nvSpPr>
          <p:cNvPr id="4" name="TextBox 3"/>
          <p:cNvSpPr txBox="1"/>
          <p:nvPr/>
        </p:nvSpPr>
        <p:spPr>
          <a:xfrm>
            <a:off x="1790164" y="1921340"/>
            <a:ext cx="6346446" cy="2246769"/>
          </a:xfrm>
          <a:prstGeom prst="rect">
            <a:avLst/>
          </a:prstGeom>
          <a:solidFill>
            <a:schemeClr val="bg2"/>
          </a:solidFill>
        </p:spPr>
        <p:txBody>
          <a:bodyPr wrap="square" rtlCol="0">
            <a:spAutoFit/>
          </a:bodyPr>
          <a:lstStyle/>
          <a:p>
            <a:pPr marL="285750" indent="-285750">
              <a:buClr>
                <a:schemeClr val="accent1">
                  <a:lumMod val="75000"/>
                </a:schemeClr>
              </a:buClr>
              <a:buFont typeface="Wingdings" panose="05000000000000000000" pitchFamily="2" charset="2"/>
              <a:buChar char="Ø"/>
            </a:pPr>
            <a:r>
              <a:rPr lang="en-IN" sz="2000" b="1" dirty="0" smtClean="0">
                <a:latin typeface="Arial" panose="020B0604020202020204" pitchFamily="34" charset="0"/>
                <a:cs typeface="Arial" panose="020B0604020202020204" pitchFamily="34" charset="0"/>
              </a:rPr>
              <a:t>Movement of cytoskeleton</a:t>
            </a:r>
          </a:p>
          <a:p>
            <a:pPr>
              <a:buClr>
                <a:schemeClr val="accent1">
                  <a:lumMod val="75000"/>
                </a:schemeClr>
              </a:buClr>
            </a:pPr>
            <a:endParaRPr lang="en-IN" sz="2000" b="1" dirty="0" smtClean="0">
              <a:latin typeface="Arial" panose="020B0604020202020204" pitchFamily="34" charset="0"/>
              <a:cs typeface="Arial" panose="020B0604020202020204" pitchFamily="34" charset="0"/>
            </a:endParaRPr>
          </a:p>
          <a:p>
            <a:pPr marL="285750" indent="-285750">
              <a:buClr>
                <a:schemeClr val="accent1">
                  <a:lumMod val="75000"/>
                </a:schemeClr>
              </a:buClr>
              <a:buFont typeface="Wingdings" panose="05000000000000000000" pitchFamily="2" charset="2"/>
              <a:buChar char="Ø"/>
            </a:pPr>
            <a:r>
              <a:rPr lang="en-IN" sz="2000" b="1" dirty="0" smtClean="0">
                <a:latin typeface="Arial" panose="020B0604020202020204" pitchFamily="34" charset="0"/>
                <a:cs typeface="Arial" panose="020B0604020202020204" pitchFamily="34" charset="0"/>
              </a:rPr>
              <a:t>Activation of specific gene in nucleus</a:t>
            </a:r>
          </a:p>
          <a:p>
            <a:pPr marL="285750" indent="-285750">
              <a:buClr>
                <a:schemeClr val="accent1">
                  <a:lumMod val="75000"/>
                </a:schemeClr>
              </a:buClr>
              <a:buFont typeface="Wingdings" panose="05000000000000000000" pitchFamily="2" charset="2"/>
              <a:buChar char="Ø"/>
            </a:pPr>
            <a:endParaRPr lang="en-IN" sz="2000" b="1" dirty="0" smtClean="0">
              <a:latin typeface="Arial" panose="020B0604020202020204" pitchFamily="34" charset="0"/>
              <a:cs typeface="Arial" panose="020B0604020202020204" pitchFamily="34" charset="0"/>
            </a:endParaRPr>
          </a:p>
          <a:p>
            <a:pPr marL="285750" indent="-285750">
              <a:buClr>
                <a:schemeClr val="accent1">
                  <a:lumMod val="75000"/>
                </a:schemeClr>
              </a:buClr>
              <a:buFont typeface="Wingdings" panose="05000000000000000000" pitchFamily="2" charset="2"/>
              <a:buChar char="Ø"/>
            </a:pPr>
            <a:r>
              <a:rPr lang="en-IN" sz="2000" b="1" dirty="0" smtClean="0">
                <a:latin typeface="Arial" panose="020B0604020202020204" pitchFamily="34" charset="0"/>
                <a:cs typeface="Arial" panose="020B0604020202020204" pitchFamily="34" charset="0"/>
              </a:rPr>
              <a:t>anabolic and catabolic rearrangement of molecules </a:t>
            </a:r>
            <a:r>
              <a:rPr lang="en-IN" sz="2000" b="1" dirty="0" err="1" smtClean="0">
                <a:latin typeface="Arial" panose="020B0604020202020204" pitchFamily="34" charset="0"/>
                <a:cs typeface="Arial" panose="020B0604020202020204" pitchFamily="34" charset="0"/>
              </a:rPr>
              <a:t>etc</a:t>
            </a:r>
            <a:r>
              <a:rPr lang="en-IN" sz="2000" b="1" dirty="0" smtClean="0">
                <a:latin typeface="Arial" panose="020B0604020202020204" pitchFamily="34" charset="0"/>
                <a:cs typeface="Arial" panose="020B0604020202020204" pitchFamily="34" charset="0"/>
              </a:rPr>
              <a:t> .,</a:t>
            </a:r>
          </a:p>
          <a:p>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78524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7035" y="443177"/>
            <a:ext cx="11826814" cy="5078313"/>
          </a:xfrm>
          <a:prstGeom prst="rect">
            <a:avLst/>
          </a:prstGeom>
        </p:spPr>
        <p:txBody>
          <a:bodyPr wrap="square">
            <a:spAutoFit/>
          </a:bodyPr>
          <a:lstStyle/>
          <a:p>
            <a:pPr>
              <a:lnSpc>
                <a:spcPct val="150000"/>
              </a:lnSpc>
            </a:pPr>
            <a:r>
              <a:rPr lang="en-US" dirty="0">
                <a:solidFill>
                  <a:srgbClr val="029E00"/>
                </a:solidFill>
                <a:latin typeface="Tahoma" panose="020B0604030504040204" pitchFamily="34" charset="0"/>
              </a:rPr>
              <a:t>Types of Cell Signaling Molecules</a:t>
            </a:r>
          </a:p>
          <a:p>
            <a:pPr>
              <a:lnSpc>
                <a:spcPct val="150000"/>
              </a:lnSpc>
            </a:pPr>
            <a:r>
              <a:rPr lang="en-US" dirty="0">
                <a:solidFill>
                  <a:srgbClr val="222222"/>
                </a:solidFill>
                <a:latin typeface="Tahoma" panose="020B0604030504040204" pitchFamily="34" charset="0"/>
              </a:rPr>
              <a:t>Signaling molecules are currently assigned </a:t>
            </a:r>
            <a:r>
              <a:rPr lang="en-US" b="1" dirty="0">
                <a:solidFill>
                  <a:srgbClr val="222222"/>
                </a:solidFill>
                <a:latin typeface="Tahoma" panose="020B0604030504040204" pitchFamily="34" charset="0"/>
              </a:rPr>
              <a:t>one of five classifications</a:t>
            </a:r>
            <a:r>
              <a:rPr lang="en-US" dirty="0">
                <a:solidFill>
                  <a:srgbClr val="222222"/>
                </a:solidFill>
                <a:latin typeface="Tahoma" panose="020B0604030504040204" pitchFamily="34" charset="0"/>
              </a:rPr>
              <a:t>.</a:t>
            </a:r>
          </a:p>
          <a:p>
            <a:pPr>
              <a:lnSpc>
                <a:spcPct val="150000"/>
              </a:lnSpc>
              <a:buFont typeface="+mj-lt"/>
              <a:buAutoNum type="arabicPeriod"/>
            </a:pPr>
            <a:r>
              <a:rPr lang="en-US" i="1" dirty="0" err="1">
                <a:solidFill>
                  <a:srgbClr val="222222"/>
                </a:solidFill>
                <a:latin typeface="Tahoma" panose="020B0604030504040204" pitchFamily="34" charset="0"/>
              </a:rPr>
              <a:t>Intracrine</a:t>
            </a:r>
            <a:r>
              <a:rPr lang="en-US" dirty="0">
                <a:solidFill>
                  <a:srgbClr val="222222"/>
                </a:solidFill>
                <a:latin typeface="Tahoma" panose="020B0604030504040204" pitchFamily="34" charset="0"/>
              </a:rPr>
              <a:t> ligands are produced by the target cell. Then, they bind to a receptor within the cell</a:t>
            </a:r>
            <a:r>
              <a:rPr lang="en-US" dirty="0" smtClean="0">
                <a:solidFill>
                  <a:srgbClr val="222222"/>
                </a:solidFill>
                <a:latin typeface="Tahoma" panose="020B0604030504040204" pitchFamily="34" charset="0"/>
              </a:rPr>
              <a:t>.</a:t>
            </a:r>
          </a:p>
          <a:p>
            <a:pPr>
              <a:lnSpc>
                <a:spcPct val="150000"/>
              </a:lnSpc>
              <a:buFont typeface="+mj-lt"/>
              <a:buAutoNum type="arabicPeriod"/>
            </a:pPr>
            <a:endParaRPr lang="en-US" dirty="0">
              <a:solidFill>
                <a:srgbClr val="222222"/>
              </a:solidFill>
              <a:latin typeface="Tahoma" panose="020B0604030504040204" pitchFamily="34" charset="0"/>
            </a:endParaRPr>
          </a:p>
          <a:p>
            <a:pPr>
              <a:lnSpc>
                <a:spcPct val="150000"/>
              </a:lnSpc>
              <a:buFont typeface="+mj-lt"/>
              <a:buAutoNum type="arabicPeriod"/>
            </a:pPr>
            <a:r>
              <a:rPr lang="en-US" i="1" dirty="0">
                <a:solidFill>
                  <a:srgbClr val="222222"/>
                </a:solidFill>
                <a:latin typeface="Tahoma" panose="020B0604030504040204" pitchFamily="34" charset="0"/>
              </a:rPr>
              <a:t>Autocrine</a:t>
            </a:r>
            <a:r>
              <a:rPr lang="en-US" dirty="0">
                <a:solidFill>
                  <a:srgbClr val="222222"/>
                </a:solidFill>
                <a:latin typeface="Tahoma" panose="020B0604030504040204" pitchFamily="34" charset="0"/>
              </a:rPr>
              <a:t> ligands are distinct in that they function internally and on other target cells (ex. Immune cells</a:t>
            </a:r>
            <a:r>
              <a:rPr lang="en-US" dirty="0" smtClean="0">
                <a:solidFill>
                  <a:srgbClr val="222222"/>
                </a:solidFill>
                <a:latin typeface="Tahoma" panose="020B0604030504040204" pitchFamily="34" charset="0"/>
              </a:rPr>
              <a:t>).</a:t>
            </a:r>
          </a:p>
          <a:p>
            <a:pPr>
              <a:lnSpc>
                <a:spcPct val="150000"/>
              </a:lnSpc>
              <a:buFont typeface="+mj-lt"/>
              <a:buAutoNum type="arabicPeriod"/>
            </a:pPr>
            <a:endParaRPr lang="en-US" dirty="0">
              <a:solidFill>
                <a:srgbClr val="222222"/>
              </a:solidFill>
              <a:latin typeface="Tahoma" panose="020B0604030504040204" pitchFamily="34" charset="0"/>
            </a:endParaRPr>
          </a:p>
          <a:p>
            <a:pPr>
              <a:lnSpc>
                <a:spcPct val="150000"/>
              </a:lnSpc>
              <a:buFont typeface="+mj-lt"/>
              <a:buAutoNum type="arabicPeriod"/>
            </a:pPr>
            <a:r>
              <a:rPr lang="en-US" i="1" dirty="0" err="1">
                <a:solidFill>
                  <a:srgbClr val="222222"/>
                </a:solidFill>
                <a:latin typeface="Tahoma" panose="020B0604030504040204" pitchFamily="34" charset="0"/>
              </a:rPr>
              <a:t>Juxtacrine</a:t>
            </a:r>
            <a:r>
              <a:rPr lang="en-US" dirty="0">
                <a:solidFill>
                  <a:srgbClr val="222222"/>
                </a:solidFill>
                <a:latin typeface="Tahoma" panose="020B0604030504040204" pitchFamily="34" charset="0"/>
              </a:rPr>
              <a:t> ligands target adjacent cells (often called “contact-dependent” signaling</a:t>
            </a:r>
            <a:r>
              <a:rPr lang="en-US" dirty="0" smtClean="0">
                <a:solidFill>
                  <a:srgbClr val="222222"/>
                </a:solidFill>
                <a:latin typeface="Tahoma" panose="020B0604030504040204" pitchFamily="34" charset="0"/>
              </a:rPr>
              <a:t>).</a:t>
            </a:r>
          </a:p>
          <a:p>
            <a:pPr>
              <a:lnSpc>
                <a:spcPct val="150000"/>
              </a:lnSpc>
              <a:buFont typeface="+mj-lt"/>
              <a:buAutoNum type="arabicPeriod"/>
            </a:pPr>
            <a:endParaRPr lang="en-US" dirty="0">
              <a:solidFill>
                <a:srgbClr val="222222"/>
              </a:solidFill>
              <a:latin typeface="Tahoma" panose="020B0604030504040204" pitchFamily="34" charset="0"/>
            </a:endParaRPr>
          </a:p>
          <a:p>
            <a:pPr>
              <a:lnSpc>
                <a:spcPct val="150000"/>
              </a:lnSpc>
              <a:buFont typeface="+mj-lt"/>
              <a:buAutoNum type="arabicPeriod"/>
            </a:pPr>
            <a:r>
              <a:rPr lang="en-US" i="1" dirty="0">
                <a:solidFill>
                  <a:srgbClr val="222222"/>
                </a:solidFill>
                <a:latin typeface="Tahoma" panose="020B0604030504040204" pitchFamily="34" charset="0"/>
              </a:rPr>
              <a:t>Paracrine</a:t>
            </a:r>
            <a:r>
              <a:rPr lang="en-US" dirty="0">
                <a:solidFill>
                  <a:srgbClr val="222222"/>
                </a:solidFill>
                <a:latin typeface="Tahoma" panose="020B0604030504040204" pitchFamily="34" charset="0"/>
              </a:rPr>
              <a:t> ligands target cells only in the vicinity of the original emitting cell (ex. Neurotransmitters</a:t>
            </a:r>
            <a:r>
              <a:rPr lang="en-US" dirty="0" smtClean="0">
                <a:solidFill>
                  <a:srgbClr val="222222"/>
                </a:solidFill>
                <a:latin typeface="Tahoma" panose="020B0604030504040204" pitchFamily="34" charset="0"/>
              </a:rPr>
              <a:t>).</a:t>
            </a:r>
          </a:p>
          <a:p>
            <a:pPr>
              <a:lnSpc>
                <a:spcPct val="150000"/>
              </a:lnSpc>
              <a:buFont typeface="+mj-lt"/>
              <a:buAutoNum type="arabicPeriod"/>
            </a:pPr>
            <a:endParaRPr lang="en-US" dirty="0">
              <a:solidFill>
                <a:srgbClr val="222222"/>
              </a:solidFill>
              <a:latin typeface="Tahoma" panose="020B0604030504040204" pitchFamily="34" charset="0"/>
            </a:endParaRPr>
          </a:p>
          <a:p>
            <a:pPr>
              <a:lnSpc>
                <a:spcPct val="150000"/>
              </a:lnSpc>
              <a:buFont typeface="+mj-lt"/>
              <a:buAutoNum type="arabicPeriod"/>
            </a:pPr>
            <a:r>
              <a:rPr lang="en-US" dirty="0">
                <a:solidFill>
                  <a:srgbClr val="222222"/>
                </a:solidFill>
                <a:latin typeface="Tahoma" panose="020B0604030504040204" pitchFamily="34" charset="0"/>
              </a:rPr>
              <a:t>Lastly, </a:t>
            </a:r>
            <a:r>
              <a:rPr lang="en-US" i="1" dirty="0">
                <a:latin typeface="Tahoma" panose="020B0604030504040204" pitchFamily="34" charset="0"/>
              </a:rPr>
              <a:t>Endocrine</a:t>
            </a:r>
            <a:r>
              <a:rPr lang="en-US" dirty="0">
                <a:latin typeface="Tahoma" panose="020B0604030504040204" pitchFamily="34" charset="0"/>
              </a:rPr>
              <a:t> cells produce hormones that have the important task of targeting distant cells and often travel through our circulatory system</a:t>
            </a:r>
            <a:r>
              <a:rPr lang="en-US" dirty="0">
                <a:solidFill>
                  <a:srgbClr val="222222"/>
                </a:solidFill>
                <a:latin typeface="Tahoma" panose="020B0604030504040204" pitchFamily="34" charset="0"/>
              </a:rPr>
              <a:t>.</a:t>
            </a:r>
            <a:endParaRPr lang="en-US" b="0" i="0" dirty="0">
              <a:solidFill>
                <a:srgbClr val="222222"/>
              </a:solidFill>
              <a:effectLst/>
              <a:latin typeface="Tahoma" panose="020B0604030504040204" pitchFamily="34" charset="0"/>
            </a:endParaRPr>
          </a:p>
        </p:txBody>
      </p:sp>
    </p:spTree>
    <p:extLst>
      <p:ext uri="{BB962C8B-B14F-4D97-AF65-F5344CB8AC3E}">
        <p14:creationId xmlns:p14="http://schemas.microsoft.com/office/powerpoint/2010/main" val="7054466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975" y="1067664"/>
            <a:ext cx="8217728" cy="5303151"/>
          </a:xfrm>
          <a:prstGeom prst="rect">
            <a:avLst/>
          </a:prstGeom>
        </p:spPr>
      </p:pic>
      <p:sp>
        <p:nvSpPr>
          <p:cNvPr id="5" name="TextBox 4"/>
          <p:cNvSpPr txBox="1"/>
          <p:nvPr/>
        </p:nvSpPr>
        <p:spPr>
          <a:xfrm>
            <a:off x="2805245" y="205639"/>
            <a:ext cx="4568110" cy="461665"/>
          </a:xfrm>
          <a:prstGeom prst="rect">
            <a:avLst/>
          </a:prstGeom>
          <a:noFill/>
        </p:spPr>
        <p:txBody>
          <a:bodyPr wrap="none" rtlCol="0">
            <a:spAutoFit/>
          </a:bodyPr>
          <a:lstStyle/>
          <a:p>
            <a:r>
              <a:rPr lang="en-IN" sz="2400" b="1" dirty="0" smtClean="0">
                <a:solidFill>
                  <a:schemeClr val="accent1">
                    <a:lumMod val="75000"/>
                  </a:schemeClr>
                </a:solidFill>
                <a:latin typeface="Arial" panose="020B0604020202020204" pitchFamily="34" charset="0"/>
                <a:cs typeface="Arial" panose="020B0604020202020204" pitchFamily="34" charset="0"/>
              </a:rPr>
              <a:t>TYPES OF CELL SIGNALLING</a:t>
            </a:r>
            <a:endParaRPr lang="en-IN" sz="2400" b="1"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19828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8709"/>
            <a:ext cx="3723583" cy="338554"/>
          </a:xfrm>
          <a:prstGeom prst="rect">
            <a:avLst/>
          </a:prstGeom>
          <a:noFill/>
        </p:spPr>
        <p:txBody>
          <a:bodyPr wrap="none" rtlCol="0">
            <a:spAutoFit/>
          </a:bodyPr>
          <a:lstStyle/>
          <a:p>
            <a:r>
              <a:rPr lang="en-IN" sz="1600" b="1" dirty="0" smtClean="0">
                <a:solidFill>
                  <a:schemeClr val="accent1">
                    <a:lumMod val="75000"/>
                  </a:schemeClr>
                </a:solidFill>
                <a:latin typeface="Arial" panose="020B0604020202020204" pitchFamily="34" charset="0"/>
                <a:cs typeface="Arial" panose="020B0604020202020204" pitchFamily="34" charset="0"/>
              </a:rPr>
              <a:t>TYPES OF CELL SIGNALLING………</a:t>
            </a:r>
            <a:endParaRPr lang="en-IN" sz="1600" b="1" dirty="0">
              <a:solidFill>
                <a:schemeClr val="accent1">
                  <a:lumMod val="75000"/>
                </a:schemeClr>
              </a:solidFill>
              <a:latin typeface="Arial" panose="020B0604020202020204" pitchFamily="34" charset="0"/>
              <a:cs typeface="Arial" panose="020B0604020202020204" pitchFamily="34" charset="0"/>
            </a:endParaRPr>
          </a:p>
        </p:txBody>
      </p:sp>
      <p:sp>
        <p:nvSpPr>
          <p:cNvPr id="4" name="TextBox 3"/>
          <p:cNvSpPr txBox="1"/>
          <p:nvPr/>
        </p:nvSpPr>
        <p:spPr>
          <a:xfrm>
            <a:off x="3797033" y="643944"/>
            <a:ext cx="4023409" cy="369332"/>
          </a:xfrm>
          <a:prstGeom prst="rect">
            <a:avLst/>
          </a:prstGeom>
          <a:noFill/>
        </p:spPr>
        <p:txBody>
          <a:bodyPr wrap="none" rtlCol="0">
            <a:spAutoFit/>
          </a:bodyPr>
          <a:lstStyle/>
          <a:p>
            <a:r>
              <a:rPr lang="en-IN" b="1" dirty="0" smtClean="0">
                <a:solidFill>
                  <a:schemeClr val="accent1">
                    <a:lumMod val="75000"/>
                  </a:schemeClr>
                </a:solidFill>
                <a:latin typeface="Arial" panose="020B0604020202020204" pitchFamily="34" charset="0"/>
                <a:cs typeface="Arial" panose="020B0604020202020204" pitchFamily="34" charset="0"/>
              </a:rPr>
              <a:t>a) PARACRINE  CELL SIGNALLING</a:t>
            </a:r>
            <a:endParaRPr lang="en-IN" b="1" dirty="0">
              <a:solidFill>
                <a:schemeClr val="accent1">
                  <a:lumMod val="75000"/>
                </a:schemeClr>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1273062" y="1151518"/>
            <a:ext cx="9730735" cy="5842810"/>
          </a:xfrm>
          <a:prstGeom prst="rect">
            <a:avLst/>
          </a:prstGeom>
        </p:spPr>
      </p:pic>
    </p:spTree>
    <p:extLst>
      <p:ext uri="{BB962C8B-B14F-4D97-AF65-F5344CB8AC3E}">
        <p14:creationId xmlns:p14="http://schemas.microsoft.com/office/powerpoint/2010/main" val="6896909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6950" y="1741263"/>
            <a:ext cx="8296275" cy="4714875"/>
          </a:xfrm>
          <a:prstGeom prst="rect">
            <a:avLst/>
          </a:prstGeom>
        </p:spPr>
      </p:pic>
      <p:sp>
        <p:nvSpPr>
          <p:cNvPr id="3" name="TextBox 2"/>
          <p:cNvSpPr txBox="1"/>
          <p:nvPr/>
        </p:nvSpPr>
        <p:spPr>
          <a:xfrm>
            <a:off x="3477295" y="875763"/>
            <a:ext cx="2564163" cy="369332"/>
          </a:xfrm>
          <a:prstGeom prst="rect">
            <a:avLst/>
          </a:prstGeom>
          <a:noFill/>
        </p:spPr>
        <p:txBody>
          <a:bodyPr wrap="none" rtlCol="0">
            <a:spAutoFit/>
          </a:bodyPr>
          <a:lstStyle/>
          <a:p>
            <a:r>
              <a:rPr lang="en-IN" b="1" dirty="0" smtClean="0">
                <a:solidFill>
                  <a:schemeClr val="accent1">
                    <a:lumMod val="75000"/>
                  </a:schemeClr>
                </a:solidFill>
              </a:rPr>
              <a:t>b) Synaptic cell signalling</a:t>
            </a:r>
            <a:endParaRPr lang="en-IN" b="1" dirty="0">
              <a:solidFill>
                <a:schemeClr val="accent1">
                  <a:lumMod val="75000"/>
                </a:schemeClr>
              </a:solidFill>
            </a:endParaRPr>
          </a:p>
        </p:txBody>
      </p:sp>
      <p:sp>
        <p:nvSpPr>
          <p:cNvPr id="5" name="TextBox 4"/>
          <p:cNvSpPr txBox="1"/>
          <p:nvPr/>
        </p:nvSpPr>
        <p:spPr>
          <a:xfrm>
            <a:off x="0" y="-48709"/>
            <a:ext cx="3723583" cy="338554"/>
          </a:xfrm>
          <a:prstGeom prst="rect">
            <a:avLst/>
          </a:prstGeom>
          <a:noFill/>
        </p:spPr>
        <p:txBody>
          <a:bodyPr wrap="none" rtlCol="0">
            <a:spAutoFit/>
          </a:bodyPr>
          <a:lstStyle/>
          <a:p>
            <a:r>
              <a:rPr lang="en-IN" sz="1600" b="1" dirty="0" smtClean="0">
                <a:solidFill>
                  <a:schemeClr val="accent1">
                    <a:lumMod val="75000"/>
                  </a:schemeClr>
                </a:solidFill>
                <a:latin typeface="Arial" panose="020B0604020202020204" pitchFamily="34" charset="0"/>
                <a:cs typeface="Arial" panose="020B0604020202020204" pitchFamily="34" charset="0"/>
              </a:rPr>
              <a:t>TYPES OF CELL SIGNALLING………</a:t>
            </a:r>
            <a:endParaRPr lang="en-IN" sz="1600" b="1"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02432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57353"/>
            <a:ext cx="3723583" cy="338554"/>
          </a:xfrm>
          <a:prstGeom prst="rect">
            <a:avLst/>
          </a:prstGeom>
          <a:noFill/>
        </p:spPr>
        <p:txBody>
          <a:bodyPr wrap="none" rtlCol="0">
            <a:spAutoFit/>
          </a:bodyPr>
          <a:lstStyle/>
          <a:p>
            <a:r>
              <a:rPr lang="en-IN" sz="1600" b="1" dirty="0" smtClean="0">
                <a:solidFill>
                  <a:schemeClr val="accent1">
                    <a:lumMod val="75000"/>
                  </a:schemeClr>
                </a:solidFill>
                <a:latin typeface="Arial" panose="020B0604020202020204" pitchFamily="34" charset="0"/>
                <a:cs typeface="Arial" panose="020B0604020202020204" pitchFamily="34" charset="0"/>
              </a:rPr>
              <a:t>TYPES OF CELL SIGNALLING………</a:t>
            </a:r>
            <a:endParaRPr lang="en-IN" sz="1600" b="1" dirty="0">
              <a:solidFill>
                <a:schemeClr val="accent1">
                  <a:lumMod val="7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668820" y="2035331"/>
            <a:ext cx="8905875" cy="4410075"/>
          </a:xfrm>
          <a:prstGeom prst="rect">
            <a:avLst/>
          </a:prstGeom>
        </p:spPr>
      </p:pic>
      <p:sp>
        <p:nvSpPr>
          <p:cNvPr id="4" name="TextBox 3"/>
          <p:cNvSpPr txBox="1"/>
          <p:nvPr/>
        </p:nvSpPr>
        <p:spPr>
          <a:xfrm>
            <a:off x="3863662" y="1365161"/>
            <a:ext cx="3172663" cy="369332"/>
          </a:xfrm>
          <a:prstGeom prst="rect">
            <a:avLst/>
          </a:prstGeom>
          <a:noFill/>
        </p:spPr>
        <p:txBody>
          <a:bodyPr wrap="none" rtlCol="0">
            <a:spAutoFit/>
          </a:bodyPr>
          <a:lstStyle/>
          <a:p>
            <a:r>
              <a:rPr lang="en-IN" b="1" dirty="0" smtClean="0">
                <a:solidFill>
                  <a:schemeClr val="accent1">
                    <a:lumMod val="75000"/>
                  </a:schemeClr>
                </a:solidFill>
                <a:latin typeface="Arial" panose="020B0604020202020204" pitchFamily="34" charset="0"/>
                <a:cs typeface="Arial" panose="020B0604020202020204" pitchFamily="34" charset="0"/>
              </a:rPr>
              <a:t>c) Endocrine cell signalling</a:t>
            </a:r>
            <a:endParaRPr lang="en-IN" b="1"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16107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8709"/>
            <a:ext cx="3723583" cy="338554"/>
          </a:xfrm>
          <a:prstGeom prst="rect">
            <a:avLst/>
          </a:prstGeom>
          <a:noFill/>
        </p:spPr>
        <p:txBody>
          <a:bodyPr wrap="none" rtlCol="0">
            <a:spAutoFit/>
          </a:bodyPr>
          <a:lstStyle/>
          <a:p>
            <a:r>
              <a:rPr lang="en-IN" sz="1600" b="1" dirty="0" smtClean="0">
                <a:solidFill>
                  <a:schemeClr val="accent1">
                    <a:lumMod val="75000"/>
                  </a:schemeClr>
                </a:solidFill>
                <a:latin typeface="Arial" panose="020B0604020202020204" pitchFamily="34" charset="0"/>
                <a:cs typeface="Arial" panose="020B0604020202020204" pitchFamily="34" charset="0"/>
              </a:rPr>
              <a:t>TYPES OF CELL SIGNALLING………</a:t>
            </a:r>
            <a:endParaRPr lang="en-IN" sz="1600" b="1" dirty="0">
              <a:solidFill>
                <a:schemeClr val="accent1">
                  <a:lumMod val="7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509712" y="1090612"/>
            <a:ext cx="9172575" cy="4676775"/>
          </a:xfrm>
          <a:prstGeom prst="rect">
            <a:avLst/>
          </a:prstGeom>
        </p:spPr>
      </p:pic>
    </p:spTree>
    <p:extLst>
      <p:ext uri="{BB962C8B-B14F-4D97-AF65-F5344CB8AC3E}">
        <p14:creationId xmlns:p14="http://schemas.microsoft.com/office/powerpoint/2010/main" val="18338345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633993" y="1045102"/>
            <a:ext cx="7386142" cy="5505121"/>
          </a:xfrm>
          <a:prstGeom prst="rect">
            <a:avLst/>
          </a:prstGeom>
        </p:spPr>
      </p:pic>
      <p:sp>
        <p:nvSpPr>
          <p:cNvPr id="4" name="Rectangle 3"/>
          <p:cNvSpPr/>
          <p:nvPr/>
        </p:nvSpPr>
        <p:spPr>
          <a:xfrm>
            <a:off x="1" y="703768"/>
            <a:ext cx="4633992" cy="6247864"/>
          </a:xfrm>
          <a:prstGeom prst="rect">
            <a:avLst/>
          </a:prstGeom>
        </p:spPr>
        <p:txBody>
          <a:bodyPr wrap="square">
            <a:spAutoFit/>
          </a:bodyPr>
          <a:lstStyle/>
          <a:p>
            <a:pPr marL="342900" indent="-342900" algn="just">
              <a:buFont typeface="Arial" panose="020B0604020202020204" pitchFamily="34" charset="0"/>
              <a:buChar char="•"/>
            </a:pPr>
            <a:r>
              <a:rPr lang="en-IN" sz="2000" b="1" i="0" dirty="0" smtClean="0">
                <a:solidFill>
                  <a:srgbClr val="222222"/>
                </a:solidFill>
                <a:effectLst/>
                <a:latin typeface="Arial" panose="020B0604020202020204" pitchFamily="34" charset="0"/>
                <a:cs typeface="Arial" panose="020B0604020202020204" pitchFamily="34" charset="0"/>
              </a:rPr>
              <a:t>Cell-surface receptors</a:t>
            </a:r>
            <a:r>
              <a:rPr lang="en-IN" sz="2000" b="0" i="0" dirty="0" smtClean="0">
                <a:solidFill>
                  <a:srgbClr val="222222"/>
                </a:solidFill>
                <a:effectLst/>
                <a:latin typeface="Arial" panose="020B0604020202020204" pitchFamily="34" charset="0"/>
                <a:cs typeface="Arial" panose="020B0604020202020204" pitchFamily="34" charset="0"/>
              </a:rPr>
              <a:t>, also known as </a:t>
            </a:r>
            <a:r>
              <a:rPr lang="en-IN" sz="2000" b="1" i="0" dirty="0" smtClean="0">
                <a:solidFill>
                  <a:srgbClr val="222222"/>
                </a:solidFill>
                <a:effectLst/>
                <a:latin typeface="Arial" panose="020B0604020202020204" pitchFamily="34" charset="0"/>
                <a:cs typeface="Arial" panose="020B0604020202020204" pitchFamily="34" charset="0"/>
              </a:rPr>
              <a:t>transmembrane receptors</a:t>
            </a:r>
            <a:r>
              <a:rPr lang="en-IN" sz="2000" b="0" i="0" dirty="0" smtClean="0">
                <a:solidFill>
                  <a:srgbClr val="222222"/>
                </a:solidFill>
                <a:effectLst/>
                <a:latin typeface="Arial" panose="020B0604020202020204" pitchFamily="34" charset="0"/>
                <a:cs typeface="Arial" panose="020B0604020202020204" pitchFamily="34" charset="0"/>
              </a:rPr>
              <a:t>, are proteins that are found attached to the cell membrane.</a:t>
            </a:r>
          </a:p>
          <a:p>
            <a:pPr algn="just"/>
            <a:endParaRPr lang="en-IN" sz="2000" b="0" i="0" dirty="0" smtClean="0">
              <a:solidFill>
                <a:srgbClr val="222222"/>
              </a:solidFill>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sz="2000" dirty="0">
                <a:latin typeface="Arial" panose="020B0604020202020204" pitchFamily="34" charset="0"/>
                <a:cs typeface="Arial" panose="020B0604020202020204" pitchFamily="34" charset="0"/>
              </a:rPr>
              <a:t>This type of receptor spans the plasma membrane and performs </a:t>
            </a:r>
            <a:r>
              <a:rPr lang="en-IN" sz="2000" b="1" dirty="0">
                <a:latin typeface="Arial" panose="020B0604020202020204" pitchFamily="34" charset="0"/>
                <a:cs typeface="Arial" panose="020B0604020202020204" pitchFamily="34" charset="0"/>
              </a:rPr>
              <a:t>signal transduction</a:t>
            </a:r>
            <a:r>
              <a:rPr lang="en-IN" sz="2000" dirty="0">
                <a:latin typeface="Arial" panose="020B0604020202020204" pitchFamily="34" charset="0"/>
                <a:cs typeface="Arial" panose="020B0604020202020204" pitchFamily="34" charset="0"/>
              </a:rPr>
              <a:t>, in which an extracellular signal is converted into an intercellular signal</a:t>
            </a:r>
            <a:r>
              <a:rPr lang="en-IN" sz="2000" dirty="0" smtClean="0">
                <a:latin typeface="Arial" panose="020B0604020202020204" pitchFamily="34" charset="0"/>
                <a:cs typeface="Arial" panose="020B0604020202020204" pitchFamily="34" charset="0"/>
              </a:rPr>
              <a:t>.</a:t>
            </a:r>
          </a:p>
          <a:p>
            <a:pPr algn="just"/>
            <a:endParaRPr lang="en-IN" sz="2000" dirty="0" smtClean="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sz="2000" dirty="0" smtClean="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Ligands that interact with cell-surface receptors do not have to enter the cell that they affect</a:t>
            </a:r>
            <a:r>
              <a:rPr lang="en-IN" sz="2000" dirty="0" smtClean="0">
                <a:latin typeface="Arial" panose="020B0604020202020204" pitchFamily="34" charset="0"/>
                <a:cs typeface="Arial" panose="020B0604020202020204" pitchFamily="34" charset="0"/>
              </a:rPr>
              <a:t>.</a:t>
            </a:r>
          </a:p>
          <a:p>
            <a:pPr marL="342900" indent="-342900" algn="just">
              <a:buFont typeface="Arial" panose="020B0604020202020204" pitchFamily="34" charset="0"/>
              <a:buChar char="•"/>
            </a:pPr>
            <a:endParaRPr lang="en-IN" sz="2000" dirty="0" smtClean="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sz="2000" dirty="0" smtClean="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Cell-surface receptors are also called cell-specific proteins or markers because they are specific to individual cell types.</a:t>
            </a:r>
          </a:p>
        </p:txBody>
      </p:sp>
      <p:sp>
        <p:nvSpPr>
          <p:cNvPr id="5" name="TextBox 4"/>
          <p:cNvSpPr txBox="1"/>
          <p:nvPr/>
        </p:nvSpPr>
        <p:spPr>
          <a:xfrm>
            <a:off x="4107051" y="97354"/>
            <a:ext cx="3983783" cy="523220"/>
          </a:xfrm>
          <a:prstGeom prst="rect">
            <a:avLst/>
          </a:prstGeom>
          <a:noFill/>
        </p:spPr>
        <p:txBody>
          <a:bodyPr wrap="none" rtlCol="0">
            <a:spAutoFit/>
          </a:bodyPr>
          <a:lstStyle/>
          <a:p>
            <a:r>
              <a:rPr lang="en-IN" sz="2800" b="1" i="0" dirty="0" smtClean="0">
                <a:solidFill>
                  <a:schemeClr val="accent1">
                    <a:lumMod val="50000"/>
                  </a:schemeClr>
                </a:solidFill>
                <a:effectLst/>
                <a:latin typeface="Arial" panose="020B0604020202020204" pitchFamily="34" charset="0"/>
                <a:cs typeface="Arial" panose="020B0604020202020204" pitchFamily="34" charset="0"/>
              </a:rPr>
              <a:t>Cell-surface receptors</a:t>
            </a:r>
            <a:endParaRPr lang="en-IN" sz="2800" dirty="0">
              <a:solidFill>
                <a:schemeClr val="accent1">
                  <a:lumMod val="50000"/>
                </a:schemeClr>
              </a:solidFill>
            </a:endParaRPr>
          </a:p>
        </p:txBody>
      </p:sp>
    </p:spTree>
    <p:extLst>
      <p:ext uri="{BB962C8B-B14F-4D97-AF65-F5344CB8AC3E}">
        <p14:creationId xmlns:p14="http://schemas.microsoft.com/office/powerpoint/2010/main" val="7641516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284" y="772733"/>
            <a:ext cx="7415869" cy="3867484"/>
          </a:xfrm>
          <a:prstGeom prst="rect">
            <a:avLst/>
          </a:prstGeom>
        </p:spPr>
      </p:pic>
      <p:pic>
        <p:nvPicPr>
          <p:cNvPr id="4" name="Picture 3"/>
          <p:cNvPicPr>
            <a:picLocks noChangeAspect="1"/>
          </p:cNvPicPr>
          <p:nvPr/>
        </p:nvPicPr>
        <p:blipFill>
          <a:blip r:embed="rId3"/>
          <a:stretch>
            <a:fillRect/>
          </a:stretch>
        </p:blipFill>
        <p:spPr>
          <a:xfrm>
            <a:off x="8176565" y="681708"/>
            <a:ext cx="2797644" cy="5822123"/>
          </a:xfrm>
          <a:prstGeom prst="rect">
            <a:avLst/>
          </a:prstGeom>
        </p:spPr>
      </p:pic>
    </p:spTree>
    <p:extLst>
      <p:ext uri="{BB962C8B-B14F-4D97-AF65-F5344CB8AC3E}">
        <p14:creationId xmlns:p14="http://schemas.microsoft.com/office/powerpoint/2010/main" val="8660270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56561" y="651188"/>
            <a:ext cx="4524375" cy="5143500"/>
          </a:xfrm>
          <a:prstGeom prst="rect">
            <a:avLst/>
          </a:prstGeom>
        </p:spPr>
      </p:pic>
      <p:sp>
        <p:nvSpPr>
          <p:cNvPr id="5" name="Rectangle 4"/>
          <p:cNvSpPr/>
          <p:nvPr/>
        </p:nvSpPr>
        <p:spPr>
          <a:xfrm>
            <a:off x="201769" y="828244"/>
            <a:ext cx="6263425" cy="4909036"/>
          </a:xfrm>
          <a:prstGeom prst="rect">
            <a:avLst/>
          </a:prstGeom>
        </p:spPr>
        <p:txBody>
          <a:bodyPr wrap="square">
            <a:spAutoFit/>
          </a:bodyPr>
          <a:lstStyle/>
          <a:p>
            <a:pPr algn="ctr">
              <a:lnSpc>
                <a:spcPct val="150000"/>
              </a:lnSpc>
              <a:spcAft>
                <a:spcPts val="800"/>
              </a:spcAft>
            </a:pPr>
            <a:r>
              <a:rPr lang="en-IN" sz="2000" b="1" dirty="0" smtClean="0">
                <a:solidFill>
                  <a:schemeClr val="accent1">
                    <a:lumMod val="50000"/>
                  </a:schemeClr>
                </a:solidFill>
                <a:effectLst/>
                <a:latin typeface="Arial" panose="020B0604020202020204" pitchFamily="34" charset="0"/>
                <a:ea typeface="Calibri" panose="020F0502020204030204" pitchFamily="34" charset="0"/>
                <a:cs typeface="Arial" panose="020B0604020202020204" pitchFamily="34" charset="0"/>
              </a:rPr>
              <a:t>G-Protein Coupled Receptor (in other words, a membrane receptor that uses a G protein)</a:t>
            </a:r>
          </a:p>
          <a:p>
            <a:pPr marL="285750" indent="-285750" algn="just">
              <a:lnSpc>
                <a:spcPct val="150000"/>
              </a:lnSpc>
              <a:spcAft>
                <a:spcPts val="800"/>
              </a:spcAft>
              <a:buFont typeface="Arial" panose="020B0604020202020204" pitchFamily="34" charset="0"/>
              <a:buChar char="•"/>
            </a:pPr>
            <a:r>
              <a:rPr lang="en-IN" dirty="0" smtClean="0">
                <a:effectLst/>
                <a:latin typeface="Arial" panose="020B0604020202020204" pitchFamily="34" charset="0"/>
                <a:ea typeface="Calibri" panose="020F0502020204030204" pitchFamily="34" charset="0"/>
                <a:cs typeface="Arial" panose="020B0604020202020204" pitchFamily="34" charset="0"/>
              </a:rPr>
              <a:t>Step 1: -a ligand binds to the receptor and changes its shape-the receptor binds to a G protein-the G protein replaces </a:t>
            </a:r>
            <a:r>
              <a:rPr lang="en-IN" dirty="0" smtClean="0">
                <a:solidFill>
                  <a:srgbClr val="FF0000"/>
                </a:solidFill>
                <a:effectLst/>
                <a:latin typeface="Arial" panose="020B0604020202020204" pitchFamily="34" charset="0"/>
                <a:ea typeface="Calibri" panose="020F0502020204030204" pitchFamily="34" charset="0"/>
                <a:cs typeface="Arial" panose="020B0604020202020204" pitchFamily="34" charset="0"/>
              </a:rPr>
              <a:t>GDP (like ADP) with GTP (like ATP), </a:t>
            </a:r>
            <a:r>
              <a:rPr lang="en-IN" dirty="0" smtClean="0">
                <a:effectLst/>
                <a:latin typeface="Arial" panose="020B0604020202020204" pitchFamily="34" charset="0"/>
                <a:ea typeface="Calibri" panose="020F0502020204030204" pitchFamily="34" charset="0"/>
                <a:cs typeface="Arial" panose="020B0604020202020204" pitchFamily="34" charset="0"/>
              </a:rPr>
              <a:t>and the G protein is then activated.</a:t>
            </a:r>
          </a:p>
          <a:p>
            <a:pPr marL="285750" indent="-285750" algn="just">
              <a:lnSpc>
                <a:spcPct val="150000"/>
              </a:lnSpc>
              <a:buFont typeface="Arial" panose="020B0604020202020204" pitchFamily="34" charset="0"/>
              <a:buChar char="•"/>
            </a:pPr>
            <a:r>
              <a:rPr lang="en-IN" dirty="0" smtClean="0">
                <a:effectLst/>
                <a:latin typeface="Arial" panose="020B0604020202020204" pitchFamily="34" charset="0"/>
                <a:ea typeface="Calibri" panose="020F0502020204030204" pitchFamily="34" charset="0"/>
                <a:cs typeface="Arial" panose="020B0604020202020204" pitchFamily="34" charset="0"/>
              </a:rPr>
              <a:t>Step 2: -the G protein binds to an enzyme and activates it -the enzyme triggers the next step leading to a cell response.</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IN" dirty="0" smtClean="0">
                <a:effectLst/>
                <a:latin typeface="Arial" panose="020B0604020202020204" pitchFamily="34" charset="0"/>
                <a:ea typeface="Calibri" panose="020F0502020204030204" pitchFamily="34" charset="0"/>
                <a:cs typeface="Arial" panose="020B0604020202020204" pitchFamily="34" charset="0"/>
              </a:rPr>
              <a:t> This activation of the G protein is temporary...to continue the response, new signal molecules are required.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58785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24755" y="2159604"/>
            <a:ext cx="9693498" cy="1330571"/>
          </a:xfrm>
        </p:spPr>
        <p:txBody>
          <a:bodyPr>
            <a:normAutofit/>
          </a:bodyPr>
          <a:lstStyle/>
          <a:p>
            <a:r>
              <a:rPr lang="en-IN" sz="8800" b="1" dirty="0" smtClean="0">
                <a:solidFill>
                  <a:schemeClr val="accent1">
                    <a:lumMod val="50000"/>
                  </a:schemeClr>
                </a:solidFill>
              </a:rPr>
              <a:t>Cell signalling</a:t>
            </a:r>
            <a:endParaRPr lang="en-IN" sz="8800" b="1" dirty="0">
              <a:solidFill>
                <a:schemeClr val="accent1">
                  <a:lumMod val="50000"/>
                </a:schemeClr>
              </a:solidFill>
            </a:endParaRPr>
          </a:p>
        </p:txBody>
      </p:sp>
    </p:spTree>
    <p:extLst>
      <p:ext uri="{BB962C8B-B14F-4D97-AF65-F5344CB8AC3E}">
        <p14:creationId xmlns:p14="http://schemas.microsoft.com/office/powerpoint/2010/main" val="41761859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18132" y="253620"/>
            <a:ext cx="6715688" cy="6456273"/>
          </a:xfrm>
          <a:prstGeom prst="rect">
            <a:avLst/>
          </a:prstGeom>
        </p:spPr>
      </p:pic>
      <p:sp>
        <p:nvSpPr>
          <p:cNvPr id="4" name="TextBox 3"/>
          <p:cNvSpPr txBox="1"/>
          <p:nvPr/>
        </p:nvSpPr>
        <p:spPr>
          <a:xfrm>
            <a:off x="137454" y="138175"/>
            <a:ext cx="4964768" cy="641714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sz="2000" b="1" dirty="0">
                <a:solidFill>
                  <a:schemeClr val="accent1">
                    <a:lumMod val="50000"/>
                  </a:schemeClr>
                </a:solidFill>
                <a:latin typeface="Arial" panose="020B0604020202020204" pitchFamily="34" charset="0"/>
                <a:cs typeface="Arial" panose="020B0604020202020204" pitchFamily="34" charset="0"/>
              </a:rPr>
              <a:t>Enzyme-linked receptors</a:t>
            </a:r>
            <a:r>
              <a:rPr lang="en-IN" sz="2000" b="1" dirty="0">
                <a:latin typeface="Arial" panose="020B0604020202020204" pitchFamily="34" charset="0"/>
                <a:cs typeface="Arial" panose="020B0604020202020204" pitchFamily="34" charset="0"/>
              </a:rPr>
              <a:t> </a:t>
            </a:r>
            <a:r>
              <a:rPr lang="en-IN" sz="2000" b="1" dirty="0" smtClean="0">
                <a:solidFill>
                  <a:schemeClr val="accent1">
                    <a:lumMod val="50000"/>
                  </a:schemeClr>
                </a:solidFill>
                <a:latin typeface="Arial" panose="020B0604020202020204" pitchFamily="34" charset="0"/>
                <a:cs typeface="Arial" panose="020B0604020202020204" pitchFamily="34" charset="0"/>
              </a:rPr>
              <a:t>or enzyme coupled receptors </a:t>
            </a:r>
            <a:r>
              <a:rPr lang="en-IN" dirty="0" smtClean="0">
                <a:latin typeface="Arial" panose="020B0604020202020204" pitchFamily="34" charset="0"/>
                <a:cs typeface="Arial" panose="020B0604020202020204" pitchFamily="34" charset="0"/>
              </a:rPr>
              <a:t>are </a:t>
            </a:r>
            <a:r>
              <a:rPr lang="en-IN" dirty="0">
                <a:latin typeface="Arial" panose="020B0604020202020204" pitchFamily="34" charset="0"/>
                <a:cs typeface="Arial" panose="020B0604020202020204" pitchFamily="34" charset="0"/>
              </a:rPr>
              <a:t>cell-surface receptors with intracellular domains that are associated with an enzyme. </a:t>
            </a:r>
            <a:endParaRPr lang="en-IN" dirty="0" smtClean="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some cases, the intracellular domain of the receptor itself is an enzyme. Other enzyme-linked receptors have a </a:t>
            </a:r>
            <a:r>
              <a:rPr lang="en-IN" dirty="0">
                <a:solidFill>
                  <a:srgbClr val="FF0000"/>
                </a:solidFill>
                <a:latin typeface="Arial" panose="020B0604020202020204" pitchFamily="34" charset="0"/>
                <a:cs typeface="Arial" panose="020B0604020202020204" pitchFamily="34" charset="0"/>
              </a:rPr>
              <a:t>small intracellular domain </a:t>
            </a:r>
            <a:r>
              <a:rPr lang="en-IN" dirty="0">
                <a:latin typeface="Arial" panose="020B0604020202020204" pitchFamily="34" charset="0"/>
                <a:cs typeface="Arial" panose="020B0604020202020204" pitchFamily="34" charset="0"/>
              </a:rPr>
              <a:t>that interacts directly with an enzyme</a:t>
            </a:r>
            <a:r>
              <a:rPr lang="en-IN" dirty="0" smtClean="0">
                <a:latin typeface="Arial" panose="020B0604020202020204" pitchFamily="34" charset="0"/>
                <a:cs typeface="Arial" panose="020B0604020202020204" pitchFamily="34" charset="0"/>
              </a:rPr>
              <a:t>.</a:t>
            </a:r>
          </a:p>
          <a:p>
            <a:pPr marL="285750" indent="-285750" algn="just">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When a ligand binds to the extracellular domain, a signal is transferred through the membrane, </a:t>
            </a:r>
            <a:r>
              <a:rPr lang="en-IN" dirty="0">
                <a:solidFill>
                  <a:srgbClr val="FF0000"/>
                </a:solidFill>
                <a:latin typeface="Arial" panose="020B0604020202020204" pitchFamily="34" charset="0"/>
                <a:cs typeface="Arial" panose="020B0604020202020204" pitchFamily="34" charset="0"/>
              </a:rPr>
              <a:t>activating the enzyme</a:t>
            </a:r>
            <a:r>
              <a:rPr lang="en-IN" dirty="0" smtClean="0">
                <a:solidFill>
                  <a:srgbClr val="FF0000"/>
                </a:solidFill>
                <a:latin typeface="Arial" panose="020B0604020202020204" pitchFamily="34" charset="0"/>
                <a:cs typeface="Arial" panose="020B0604020202020204" pitchFamily="34" charset="0"/>
              </a:rPr>
              <a:t>.</a:t>
            </a:r>
          </a:p>
          <a:p>
            <a:pPr marL="285750" indent="-285750" algn="just">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Activation of the enzyme sets off a chain of events within the cell that eventually leads to a response.</a:t>
            </a:r>
          </a:p>
        </p:txBody>
      </p:sp>
    </p:spTree>
    <p:extLst>
      <p:ext uri="{BB962C8B-B14F-4D97-AF65-F5344CB8AC3E}">
        <p14:creationId xmlns:p14="http://schemas.microsoft.com/office/powerpoint/2010/main" val="2762293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7746" y="2176530"/>
            <a:ext cx="6130204" cy="1015663"/>
          </a:xfrm>
          <a:prstGeom prst="rect">
            <a:avLst/>
          </a:prstGeom>
          <a:noFill/>
        </p:spPr>
        <p:txBody>
          <a:bodyPr wrap="none" rtlCol="0">
            <a:spAutoFit/>
          </a:bodyPr>
          <a:lstStyle/>
          <a:p>
            <a:r>
              <a:rPr lang="en-IN" sz="6000" b="1" dirty="0" smtClean="0">
                <a:solidFill>
                  <a:schemeClr val="accent1">
                    <a:lumMod val="50000"/>
                  </a:schemeClr>
                </a:solidFill>
                <a:latin typeface="Arial" panose="020B0604020202020204" pitchFamily="34" charset="0"/>
                <a:cs typeface="Arial" panose="020B0604020202020204" pitchFamily="34" charset="0"/>
              </a:rPr>
              <a:t>Nervous system</a:t>
            </a:r>
            <a:endParaRPr lang="en-IN" sz="6000" b="1" dirty="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6559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89302"/>
            <a:ext cx="7030298" cy="4176067"/>
          </a:xfrm>
          <a:prstGeom prst="rect">
            <a:avLst/>
          </a:prstGeom>
        </p:spPr>
      </p:pic>
      <p:sp>
        <p:nvSpPr>
          <p:cNvPr id="3" name="TextBox 2"/>
          <p:cNvSpPr txBox="1"/>
          <p:nvPr/>
        </p:nvSpPr>
        <p:spPr>
          <a:xfrm>
            <a:off x="2448732" y="278968"/>
            <a:ext cx="4804475" cy="769441"/>
          </a:xfrm>
          <a:prstGeom prst="rect">
            <a:avLst/>
          </a:prstGeom>
          <a:noFill/>
        </p:spPr>
        <p:txBody>
          <a:bodyPr wrap="square" rtlCol="0">
            <a:spAutoFit/>
          </a:bodyPr>
          <a:lstStyle/>
          <a:p>
            <a:r>
              <a:rPr lang="en-IN" sz="4400" b="1" dirty="0" smtClean="0">
                <a:solidFill>
                  <a:schemeClr val="accent1">
                    <a:lumMod val="50000"/>
                  </a:schemeClr>
                </a:solidFill>
                <a:latin typeface="Arial" panose="020B0604020202020204" pitchFamily="34" charset="0"/>
                <a:cs typeface="Arial" panose="020B0604020202020204" pitchFamily="34" charset="0"/>
              </a:rPr>
              <a:t>Nervous system</a:t>
            </a:r>
            <a:endParaRPr lang="en-IN" sz="4400" b="1" dirty="0">
              <a:solidFill>
                <a:schemeClr val="accent1">
                  <a:lumMod val="50000"/>
                </a:schemeClr>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7030298" y="1743249"/>
            <a:ext cx="4640091" cy="3868172"/>
          </a:xfrm>
          <a:prstGeom prst="rect">
            <a:avLst/>
          </a:prstGeom>
        </p:spPr>
      </p:pic>
    </p:spTree>
    <p:extLst>
      <p:ext uri="{BB962C8B-B14F-4D97-AF65-F5344CB8AC3E}">
        <p14:creationId xmlns:p14="http://schemas.microsoft.com/office/powerpoint/2010/main" val="22546548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78356"/>
            <a:ext cx="6055962" cy="5875950"/>
          </a:xfrm>
          <a:prstGeom prst="rect">
            <a:avLst/>
          </a:prstGeom>
        </p:spPr>
      </p:pic>
      <p:pic>
        <p:nvPicPr>
          <p:cNvPr id="5" name="Picture 4"/>
          <p:cNvPicPr>
            <a:picLocks noChangeAspect="1"/>
          </p:cNvPicPr>
          <p:nvPr/>
        </p:nvPicPr>
        <p:blipFill>
          <a:blip r:embed="rId3"/>
          <a:stretch>
            <a:fillRect/>
          </a:stretch>
        </p:blipFill>
        <p:spPr>
          <a:xfrm>
            <a:off x="6286580" y="2701467"/>
            <a:ext cx="5229225" cy="3190875"/>
          </a:xfrm>
          <a:prstGeom prst="rect">
            <a:avLst/>
          </a:prstGeom>
        </p:spPr>
      </p:pic>
    </p:spTree>
    <p:extLst>
      <p:ext uri="{BB962C8B-B14F-4D97-AF65-F5344CB8AC3E}">
        <p14:creationId xmlns:p14="http://schemas.microsoft.com/office/powerpoint/2010/main" val="1560812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14&#10;SYNAPTIC TRANSMISSION&#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868" y="0"/>
            <a:ext cx="9190495" cy="690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1139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57939" y="145298"/>
            <a:ext cx="10895308" cy="6670359"/>
          </a:xfrm>
          <a:prstGeom prst="rect">
            <a:avLst/>
          </a:prstGeom>
        </p:spPr>
      </p:pic>
    </p:spTree>
    <p:extLst>
      <p:ext uri="{BB962C8B-B14F-4D97-AF65-F5344CB8AC3E}">
        <p14:creationId xmlns:p14="http://schemas.microsoft.com/office/powerpoint/2010/main" val="40288889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8851" y="449451"/>
            <a:ext cx="6557179" cy="4990454"/>
          </a:xfrm>
          <a:prstGeom prst="rect">
            <a:avLst/>
          </a:prstGeom>
        </p:spPr>
      </p:pic>
      <p:pic>
        <p:nvPicPr>
          <p:cNvPr id="4" name="Picture 3"/>
          <p:cNvPicPr>
            <a:picLocks noChangeAspect="1"/>
          </p:cNvPicPr>
          <p:nvPr/>
        </p:nvPicPr>
        <p:blipFill>
          <a:blip r:embed="rId3"/>
          <a:stretch>
            <a:fillRect/>
          </a:stretch>
        </p:blipFill>
        <p:spPr>
          <a:xfrm>
            <a:off x="6905221" y="1067365"/>
            <a:ext cx="5076825" cy="3762375"/>
          </a:xfrm>
          <a:prstGeom prst="rect">
            <a:avLst/>
          </a:prstGeom>
        </p:spPr>
      </p:pic>
    </p:spTree>
    <p:extLst>
      <p:ext uri="{BB962C8B-B14F-4D97-AF65-F5344CB8AC3E}">
        <p14:creationId xmlns:p14="http://schemas.microsoft.com/office/powerpoint/2010/main" val="30837009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4469" y="446122"/>
            <a:ext cx="9190494" cy="6326683"/>
          </a:xfrm>
          <a:prstGeom prst="rect">
            <a:avLst/>
          </a:prstGeom>
        </p:spPr>
      </p:pic>
    </p:spTree>
    <p:extLst>
      <p:ext uri="{BB962C8B-B14F-4D97-AF65-F5344CB8AC3E}">
        <p14:creationId xmlns:p14="http://schemas.microsoft.com/office/powerpoint/2010/main" val="395232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8838" y="365582"/>
            <a:ext cx="8342206" cy="6232993"/>
          </a:xfrm>
          <a:prstGeom prst="rect">
            <a:avLst/>
          </a:prstGeom>
        </p:spPr>
      </p:pic>
    </p:spTree>
    <p:extLst>
      <p:ext uri="{BB962C8B-B14F-4D97-AF65-F5344CB8AC3E}">
        <p14:creationId xmlns:p14="http://schemas.microsoft.com/office/powerpoint/2010/main" val="368443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4433" y="509430"/>
            <a:ext cx="9391973" cy="6220319"/>
          </a:xfrm>
          <a:prstGeom prst="rect">
            <a:avLst/>
          </a:prstGeom>
        </p:spPr>
      </p:pic>
    </p:spTree>
    <p:extLst>
      <p:ext uri="{BB962C8B-B14F-4D97-AF65-F5344CB8AC3E}">
        <p14:creationId xmlns:p14="http://schemas.microsoft.com/office/powerpoint/2010/main" val="689080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finitions&#10;Signaling - Cell-cell communication or communication of the environment to&#10;the cells interior via signals.&#10;S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89763"/>
            <a:ext cx="8384146" cy="629468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8384147" y="1657014"/>
            <a:ext cx="3202080" cy="2283921"/>
          </a:xfrm>
          <a:prstGeom prst="rect">
            <a:avLst/>
          </a:prstGeom>
          <a:ln>
            <a:solidFill>
              <a:schemeClr val="accent1">
                <a:lumMod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569000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2176" y="328612"/>
            <a:ext cx="8715295" cy="6380096"/>
          </a:xfrm>
          <a:prstGeom prst="rect">
            <a:avLst/>
          </a:prstGeom>
        </p:spPr>
      </p:pic>
    </p:spTree>
    <p:extLst>
      <p:ext uri="{BB962C8B-B14F-4D97-AF65-F5344CB8AC3E}">
        <p14:creationId xmlns:p14="http://schemas.microsoft.com/office/powerpoint/2010/main" val="883397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50991" y="630183"/>
            <a:ext cx="9341362" cy="6193144"/>
          </a:xfrm>
          <a:prstGeom prst="rect">
            <a:avLst/>
          </a:prstGeom>
        </p:spPr>
      </p:pic>
    </p:spTree>
    <p:extLst>
      <p:ext uri="{BB962C8B-B14F-4D97-AF65-F5344CB8AC3E}">
        <p14:creationId xmlns:p14="http://schemas.microsoft.com/office/powerpoint/2010/main" val="1835118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7982" y="148606"/>
            <a:ext cx="8641516" cy="6584692"/>
          </a:xfrm>
          <a:prstGeom prst="rect">
            <a:avLst/>
          </a:prstGeom>
        </p:spPr>
      </p:pic>
    </p:spTree>
    <p:extLst>
      <p:ext uri="{BB962C8B-B14F-4D97-AF65-F5344CB8AC3E}">
        <p14:creationId xmlns:p14="http://schemas.microsoft.com/office/powerpoint/2010/main" val="38855434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8970" y="668510"/>
            <a:ext cx="7950630" cy="5996976"/>
          </a:xfrm>
          <a:prstGeom prst="rect">
            <a:avLst/>
          </a:prstGeom>
        </p:spPr>
      </p:pic>
    </p:spTree>
    <p:extLst>
      <p:ext uri="{BB962C8B-B14F-4D97-AF65-F5344CB8AC3E}">
        <p14:creationId xmlns:p14="http://schemas.microsoft.com/office/powerpoint/2010/main" val="13987868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9116" y="1131377"/>
            <a:ext cx="9790727" cy="4230938"/>
          </a:xfrm>
          <a:prstGeom prst="rect">
            <a:avLst/>
          </a:prstGeom>
        </p:spPr>
      </p:pic>
    </p:spTree>
    <p:extLst>
      <p:ext uri="{BB962C8B-B14F-4D97-AF65-F5344CB8AC3E}">
        <p14:creationId xmlns:p14="http://schemas.microsoft.com/office/powerpoint/2010/main" val="12905932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425" y="4009994"/>
            <a:ext cx="8155479" cy="2734845"/>
          </a:xfrm>
          <a:prstGeom prst="rect">
            <a:avLst/>
          </a:prstGeom>
        </p:spPr>
      </p:pic>
      <p:pic>
        <p:nvPicPr>
          <p:cNvPr id="3" name="Picture 2"/>
          <p:cNvPicPr>
            <a:picLocks noChangeAspect="1"/>
          </p:cNvPicPr>
          <p:nvPr/>
        </p:nvPicPr>
        <p:blipFill>
          <a:blip r:embed="rId3"/>
          <a:stretch>
            <a:fillRect/>
          </a:stretch>
        </p:blipFill>
        <p:spPr>
          <a:xfrm>
            <a:off x="6567756" y="1748106"/>
            <a:ext cx="5495925" cy="2486025"/>
          </a:xfrm>
          <a:prstGeom prst="rect">
            <a:avLst/>
          </a:prstGeom>
        </p:spPr>
      </p:pic>
      <p:pic>
        <p:nvPicPr>
          <p:cNvPr id="4" name="Picture 3"/>
          <p:cNvPicPr>
            <a:picLocks noChangeAspect="1"/>
          </p:cNvPicPr>
          <p:nvPr/>
        </p:nvPicPr>
        <p:blipFill>
          <a:blip r:embed="rId4"/>
          <a:stretch>
            <a:fillRect/>
          </a:stretch>
        </p:blipFill>
        <p:spPr>
          <a:xfrm>
            <a:off x="663195" y="1781443"/>
            <a:ext cx="5095875" cy="1209675"/>
          </a:xfrm>
          <a:prstGeom prst="rect">
            <a:avLst/>
          </a:prstGeom>
        </p:spPr>
      </p:pic>
      <p:sp>
        <p:nvSpPr>
          <p:cNvPr id="5" name="TextBox 4"/>
          <p:cNvSpPr txBox="1"/>
          <p:nvPr/>
        </p:nvSpPr>
        <p:spPr>
          <a:xfrm>
            <a:off x="2647953" y="257868"/>
            <a:ext cx="5674951" cy="584775"/>
          </a:xfrm>
          <a:prstGeom prst="rect">
            <a:avLst/>
          </a:prstGeom>
          <a:noFill/>
        </p:spPr>
        <p:txBody>
          <a:bodyPr wrap="none" rtlCol="0">
            <a:spAutoFit/>
          </a:bodyPr>
          <a:lstStyle/>
          <a:p>
            <a:r>
              <a:rPr lang="en-IN" sz="3200" dirty="0" smtClean="0">
                <a:solidFill>
                  <a:schemeClr val="accent1">
                    <a:lumMod val="75000"/>
                  </a:schemeClr>
                </a:solidFill>
                <a:latin typeface="Arial" panose="020B0604020202020204" pitchFamily="34" charset="0"/>
                <a:cs typeface="Arial" panose="020B0604020202020204" pitchFamily="34" charset="0"/>
              </a:rPr>
              <a:t>Application Of Neural Network</a:t>
            </a:r>
            <a:endParaRPr lang="en-IN" sz="32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87946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0389" y="0"/>
            <a:ext cx="6104653" cy="5631855"/>
          </a:xfrm>
          <a:prstGeom prst="rect">
            <a:avLst/>
          </a:prstGeom>
        </p:spPr>
      </p:pic>
    </p:spTree>
    <p:extLst>
      <p:ext uri="{BB962C8B-B14F-4D97-AF65-F5344CB8AC3E}">
        <p14:creationId xmlns:p14="http://schemas.microsoft.com/office/powerpoint/2010/main" val="25354869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975416"/>
            <a:ext cx="5705475" cy="2619375"/>
          </a:xfrm>
          <a:prstGeom prst="rect">
            <a:avLst/>
          </a:prstGeom>
        </p:spPr>
      </p:pic>
      <p:sp>
        <p:nvSpPr>
          <p:cNvPr id="3" name="TextBox 2"/>
          <p:cNvSpPr txBox="1"/>
          <p:nvPr/>
        </p:nvSpPr>
        <p:spPr>
          <a:xfrm>
            <a:off x="1429555" y="141667"/>
            <a:ext cx="3201517" cy="523220"/>
          </a:xfrm>
          <a:prstGeom prst="rect">
            <a:avLst/>
          </a:prstGeom>
          <a:noFill/>
        </p:spPr>
        <p:txBody>
          <a:bodyPr wrap="none" rtlCol="0">
            <a:spAutoFit/>
          </a:bodyPr>
          <a:lstStyle/>
          <a:p>
            <a:r>
              <a:rPr lang="en-IN" sz="2800" b="1" dirty="0" smtClean="0">
                <a:solidFill>
                  <a:schemeClr val="accent1">
                    <a:lumMod val="75000"/>
                  </a:schemeClr>
                </a:solidFill>
                <a:latin typeface="Arial" panose="020B0604020202020204" pitchFamily="34" charset="0"/>
                <a:cs typeface="Arial" panose="020B0604020202020204" pitchFamily="34" charset="0"/>
              </a:rPr>
              <a:t>Multiple sclerosis</a:t>
            </a:r>
            <a:endParaRPr lang="en-IN" sz="2800" b="1" dirty="0">
              <a:solidFill>
                <a:schemeClr val="accent1">
                  <a:lumMod val="75000"/>
                </a:schemeClr>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6282073" y="1667143"/>
            <a:ext cx="5819775" cy="2924175"/>
          </a:xfrm>
          <a:prstGeom prst="rect">
            <a:avLst/>
          </a:prstGeom>
        </p:spPr>
      </p:pic>
      <p:sp>
        <p:nvSpPr>
          <p:cNvPr id="5" name="TextBox 4"/>
          <p:cNvSpPr txBox="1"/>
          <p:nvPr/>
        </p:nvSpPr>
        <p:spPr>
          <a:xfrm>
            <a:off x="7878316" y="532724"/>
            <a:ext cx="3898824" cy="523220"/>
          </a:xfrm>
          <a:prstGeom prst="rect">
            <a:avLst/>
          </a:prstGeom>
          <a:noFill/>
        </p:spPr>
        <p:txBody>
          <a:bodyPr wrap="none" rtlCol="0">
            <a:spAutoFit/>
          </a:bodyPr>
          <a:lstStyle/>
          <a:p>
            <a:r>
              <a:rPr lang="en-IN" sz="2800" b="1" dirty="0" smtClean="0">
                <a:solidFill>
                  <a:schemeClr val="accent1">
                    <a:lumMod val="75000"/>
                  </a:schemeClr>
                </a:solidFill>
                <a:latin typeface="Arial" panose="020B0604020202020204" pitchFamily="34" charset="0"/>
                <a:cs typeface="Arial" panose="020B0604020202020204" pitchFamily="34" charset="0"/>
              </a:rPr>
              <a:t>Signs and symptoms </a:t>
            </a:r>
            <a:endParaRPr lang="en-IN" sz="2800" b="1" dirty="0">
              <a:solidFill>
                <a:schemeClr val="accent1">
                  <a:lumMod val="75000"/>
                </a:schemeClr>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37208" y="873599"/>
            <a:ext cx="5786209" cy="2893105"/>
          </a:xfrm>
          <a:prstGeom prst="rect">
            <a:avLst/>
          </a:prstGeom>
        </p:spPr>
      </p:pic>
    </p:spTree>
    <p:extLst>
      <p:ext uri="{BB962C8B-B14F-4D97-AF65-F5344CB8AC3E}">
        <p14:creationId xmlns:p14="http://schemas.microsoft.com/office/powerpoint/2010/main" val="41679304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lzheimer's Disease Cartoons and Comics - funny pictures from ..."/>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p:nvPicPr>
        <p:blipFill>
          <a:blip r:embed="rId2"/>
          <a:stretch>
            <a:fillRect/>
          </a:stretch>
        </p:blipFill>
        <p:spPr>
          <a:xfrm>
            <a:off x="7878316" y="4005128"/>
            <a:ext cx="2888790" cy="2574634"/>
          </a:xfrm>
          <a:prstGeom prst="rect">
            <a:avLst/>
          </a:prstGeom>
        </p:spPr>
      </p:pic>
      <p:pic>
        <p:nvPicPr>
          <p:cNvPr id="4" name="Picture 3"/>
          <p:cNvPicPr>
            <a:picLocks noChangeAspect="1"/>
          </p:cNvPicPr>
          <p:nvPr/>
        </p:nvPicPr>
        <p:blipFill>
          <a:blip r:embed="rId3"/>
          <a:stretch>
            <a:fillRect/>
          </a:stretch>
        </p:blipFill>
        <p:spPr>
          <a:xfrm>
            <a:off x="7723500" y="1461953"/>
            <a:ext cx="3648075" cy="2543175"/>
          </a:xfrm>
          <a:prstGeom prst="rect">
            <a:avLst/>
          </a:prstGeom>
        </p:spPr>
      </p:pic>
      <p:sp>
        <p:nvSpPr>
          <p:cNvPr id="5" name="TextBox 4"/>
          <p:cNvSpPr txBox="1"/>
          <p:nvPr/>
        </p:nvSpPr>
        <p:spPr>
          <a:xfrm>
            <a:off x="7878316" y="532724"/>
            <a:ext cx="3898824" cy="523220"/>
          </a:xfrm>
          <a:prstGeom prst="rect">
            <a:avLst/>
          </a:prstGeom>
          <a:noFill/>
        </p:spPr>
        <p:txBody>
          <a:bodyPr wrap="none" rtlCol="0">
            <a:spAutoFit/>
          </a:bodyPr>
          <a:lstStyle/>
          <a:p>
            <a:r>
              <a:rPr lang="en-IN" sz="2800" b="1" dirty="0" smtClean="0">
                <a:solidFill>
                  <a:schemeClr val="accent1">
                    <a:lumMod val="75000"/>
                  </a:schemeClr>
                </a:solidFill>
                <a:latin typeface="Arial" panose="020B0604020202020204" pitchFamily="34" charset="0"/>
                <a:cs typeface="Arial" panose="020B0604020202020204" pitchFamily="34" charset="0"/>
              </a:rPr>
              <a:t>Signs and symptoms </a:t>
            </a:r>
            <a:endParaRPr lang="en-IN" sz="2800" b="1" dirty="0">
              <a:solidFill>
                <a:schemeClr val="accent1">
                  <a:lumMod val="75000"/>
                </a:schemeClr>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488502" y="1629707"/>
            <a:ext cx="6067425" cy="3324225"/>
          </a:xfrm>
          <a:prstGeom prst="rect">
            <a:avLst/>
          </a:prstGeom>
        </p:spPr>
      </p:pic>
      <p:sp>
        <p:nvSpPr>
          <p:cNvPr id="7" name="TextBox 6"/>
          <p:cNvSpPr txBox="1"/>
          <p:nvPr/>
        </p:nvSpPr>
        <p:spPr>
          <a:xfrm>
            <a:off x="643944" y="409613"/>
            <a:ext cx="4576894" cy="646331"/>
          </a:xfrm>
          <a:prstGeom prst="rect">
            <a:avLst/>
          </a:prstGeom>
          <a:noFill/>
        </p:spPr>
        <p:txBody>
          <a:bodyPr wrap="none" rtlCol="0">
            <a:spAutoFit/>
          </a:bodyPr>
          <a:lstStyle/>
          <a:p>
            <a:r>
              <a:rPr lang="en-IN" sz="3600" b="1" dirty="0" smtClean="0">
                <a:solidFill>
                  <a:schemeClr val="accent1">
                    <a:lumMod val="75000"/>
                  </a:schemeClr>
                </a:solidFill>
                <a:latin typeface="Arial" panose="020B0604020202020204" pitchFamily="34" charset="0"/>
                <a:cs typeface="Arial" panose="020B0604020202020204" pitchFamily="34" charset="0"/>
              </a:rPr>
              <a:t>Alzheimer's </a:t>
            </a:r>
            <a:r>
              <a:rPr lang="en-IN" sz="3600" b="1" dirty="0">
                <a:solidFill>
                  <a:schemeClr val="accent1">
                    <a:lumMod val="75000"/>
                  </a:schemeClr>
                </a:solidFill>
                <a:latin typeface="Arial" panose="020B0604020202020204" pitchFamily="34" charset="0"/>
                <a:cs typeface="Arial" panose="020B0604020202020204" pitchFamily="34" charset="0"/>
              </a:rPr>
              <a:t>disease</a:t>
            </a:r>
          </a:p>
        </p:txBody>
      </p:sp>
    </p:spTree>
    <p:extLst>
      <p:ext uri="{BB962C8B-B14F-4D97-AF65-F5344CB8AC3E}">
        <p14:creationId xmlns:p14="http://schemas.microsoft.com/office/powerpoint/2010/main" val="11206713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0080" y="1196326"/>
            <a:ext cx="5724525" cy="3228975"/>
          </a:xfrm>
          <a:prstGeom prst="rect">
            <a:avLst/>
          </a:prstGeom>
        </p:spPr>
      </p:pic>
      <p:sp>
        <p:nvSpPr>
          <p:cNvPr id="5" name="TextBox 4"/>
          <p:cNvSpPr txBox="1"/>
          <p:nvPr/>
        </p:nvSpPr>
        <p:spPr>
          <a:xfrm>
            <a:off x="669700" y="240569"/>
            <a:ext cx="3644722" cy="461665"/>
          </a:xfrm>
          <a:prstGeom prst="rect">
            <a:avLst/>
          </a:prstGeom>
          <a:noFill/>
        </p:spPr>
        <p:txBody>
          <a:bodyPr wrap="square" rtlCol="0">
            <a:spAutoFit/>
          </a:bodyPr>
          <a:lstStyle/>
          <a:p>
            <a:r>
              <a:rPr lang="en-IN" sz="2400" b="1" dirty="0" smtClean="0">
                <a:solidFill>
                  <a:schemeClr val="accent1">
                    <a:lumMod val="75000"/>
                  </a:schemeClr>
                </a:solidFill>
                <a:latin typeface="Arial" panose="020B0604020202020204" pitchFamily="34" charset="0"/>
                <a:cs typeface="Arial" panose="020B0604020202020204" pitchFamily="34" charset="0"/>
              </a:rPr>
              <a:t>Parkinson’s disease </a:t>
            </a:r>
            <a:endParaRPr lang="en-IN" sz="2400" b="1" dirty="0">
              <a:solidFill>
                <a:schemeClr val="accent1">
                  <a:lumMod val="75000"/>
                </a:schemeClr>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stretch>
            <a:fillRect/>
          </a:stretch>
        </p:blipFill>
        <p:spPr>
          <a:xfrm>
            <a:off x="7449893" y="822839"/>
            <a:ext cx="3703212" cy="3994669"/>
          </a:xfrm>
          <a:prstGeom prst="rect">
            <a:avLst/>
          </a:prstGeom>
        </p:spPr>
      </p:pic>
      <p:sp>
        <p:nvSpPr>
          <p:cNvPr id="8" name="Rectangle 7"/>
          <p:cNvSpPr/>
          <p:nvPr/>
        </p:nvSpPr>
        <p:spPr>
          <a:xfrm>
            <a:off x="8441534" y="332901"/>
            <a:ext cx="2827479" cy="369332"/>
          </a:xfrm>
          <a:prstGeom prst="rect">
            <a:avLst/>
          </a:prstGeom>
        </p:spPr>
        <p:txBody>
          <a:bodyPr wrap="square">
            <a:spAutoFit/>
          </a:bodyPr>
          <a:lstStyle/>
          <a:p>
            <a:r>
              <a:rPr lang="en-IN" b="1" dirty="0">
                <a:solidFill>
                  <a:schemeClr val="accent1">
                    <a:lumMod val="75000"/>
                  </a:schemeClr>
                </a:solidFill>
                <a:latin typeface="Arial" panose="020B0604020202020204" pitchFamily="34" charset="0"/>
                <a:cs typeface="Arial" panose="020B0604020202020204" pitchFamily="34" charset="0"/>
              </a:rPr>
              <a:t>Signs and symptoms </a:t>
            </a:r>
          </a:p>
        </p:txBody>
      </p:sp>
    </p:spTree>
    <p:extLst>
      <p:ext uri="{BB962C8B-B14F-4D97-AF65-F5344CB8AC3E}">
        <p14:creationId xmlns:p14="http://schemas.microsoft.com/office/powerpoint/2010/main" val="17576743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ell signaling in prokaryotes&#10; Korman et al. (1979) reported on the relationship&#10;between the degree of chemotactic activ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60"/>
            <a:ext cx="7534141" cy="63298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8178085" y="549097"/>
            <a:ext cx="3598634" cy="6308903"/>
          </a:xfrm>
          <a:prstGeom prst="rect">
            <a:avLst/>
          </a:prstGeom>
        </p:spPr>
      </p:pic>
    </p:spTree>
    <p:extLst>
      <p:ext uri="{BB962C8B-B14F-4D97-AF65-F5344CB8AC3E}">
        <p14:creationId xmlns:p14="http://schemas.microsoft.com/office/powerpoint/2010/main" val="23699886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2428" y="471169"/>
            <a:ext cx="1846980" cy="584775"/>
          </a:xfrm>
          <a:prstGeom prst="rect">
            <a:avLst/>
          </a:prstGeom>
          <a:noFill/>
        </p:spPr>
        <p:txBody>
          <a:bodyPr wrap="none" rtlCol="0">
            <a:spAutoFit/>
          </a:bodyPr>
          <a:lstStyle/>
          <a:p>
            <a:r>
              <a:rPr lang="en-IN" sz="3200" b="1" dirty="0" smtClean="0">
                <a:solidFill>
                  <a:schemeClr val="accent1">
                    <a:lumMod val="75000"/>
                  </a:schemeClr>
                </a:solidFill>
                <a:latin typeface="Arial" panose="020B0604020202020204" pitchFamily="34" charset="0"/>
                <a:cs typeface="Arial" panose="020B0604020202020204" pitchFamily="34" charset="0"/>
              </a:rPr>
              <a:t>Dyslexia</a:t>
            </a:r>
            <a:endParaRPr lang="en-IN" sz="3200" b="1" dirty="0">
              <a:solidFill>
                <a:schemeClr val="accent1">
                  <a:lumMod val="75000"/>
                </a:schemeClr>
              </a:solidFill>
              <a:latin typeface="Arial" panose="020B0604020202020204" pitchFamily="34" charset="0"/>
              <a:cs typeface="Arial" panose="020B0604020202020204" pitchFamily="34" charset="0"/>
            </a:endParaRPr>
          </a:p>
        </p:txBody>
      </p:sp>
      <p:sp>
        <p:nvSpPr>
          <p:cNvPr id="4" name="TextBox 3"/>
          <p:cNvSpPr txBox="1"/>
          <p:nvPr/>
        </p:nvSpPr>
        <p:spPr>
          <a:xfrm>
            <a:off x="6744438" y="3452597"/>
            <a:ext cx="3898824" cy="523220"/>
          </a:xfrm>
          <a:prstGeom prst="rect">
            <a:avLst/>
          </a:prstGeom>
          <a:noFill/>
        </p:spPr>
        <p:txBody>
          <a:bodyPr wrap="none" rtlCol="0">
            <a:spAutoFit/>
          </a:bodyPr>
          <a:lstStyle/>
          <a:p>
            <a:r>
              <a:rPr lang="en-IN" sz="2800" b="1" dirty="0" smtClean="0">
                <a:solidFill>
                  <a:schemeClr val="accent1">
                    <a:lumMod val="75000"/>
                  </a:schemeClr>
                </a:solidFill>
                <a:latin typeface="Arial" panose="020B0604020202020204" pitchFamily="34" charset="0"/>
                <a:cs typeface="Arial" panose="020B0604020202020204" pitchFamily="34" charset="0"/>
              </a:rPr>
              <a:t>Signs and symptoms </a:t>
            </a:r>
            <a:endParaRPr lang="en-IN" sz="2800" b="1" dirty="0">
              <a:solidFill>
                <a:schemeClr val="accent1">
                  <a:lumMod val="75000"/>
                </a:schemeClr>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118527" y="1326108"/>
            <a:ext cx="5892354" cy="3215873"/>
          </a:xfrm>
          <a:prstGeom prst="rect">
            <a:avLst/>
          </a:prstGeom>
        </p:spPr>
      </p:pic>
      <p:pic>
        <p:nvPicPr>
          <p:cNvPr id="6" name="Picture 5"/>
          <p:cNvPicPr>
            <a:picLocks noChangeAspect="1"/>
          </p:cNvPicPr>
          <p:nvPr/>
        </p:nvPicPr>
        <p:blipFill>
          <a:blip r:embed="rId3"/>
          <a:stretch>
            <a:fillRect/>
          </a:stretch>
        </p:blipFill>
        <p:spPr>
          <a:xfrm>
            <a:off x="5225201" y="4029075"/>
            <a:ext cx="5781675" cy="2828925"/>
          </a:xfrm>
          <a:prstGeom prst="rect">
            <a:avLst/>
          </a:prstGeom>
        </p:spPr>
      </p:pic>
      <p:pic>
        <p:nvPicPr>
          <p:cNvPr id="7" name="Picture 6"/>
          <p:cNvPicPr>
            <a:picLocks noChangeAspect="1"/>
          </p:cNvPicPr>
          <p:nvPr/>
        </p:nvPicPr>
        <p:blipFill>
          <a:blip r:embed="rId4"/>
          <a:stretch>
            <a:fillRect/>
          </a:stretch>
        </p:blipFill>
        <p:spPr>
          <a:xfrm>
            <a:off x="6744438" y="-179894"/>
            <a:ext cx="3371112" cy="3692223"/>
          </a:xfrm>
          <a:prstGeom prst="rect">
            <a:avLst/>
          </a:prstGeom>
        </p:spPr>
      </p:pic>
    </p:spTree>
    <p:extLst>
      <p:ext uri="{BB962C8B-B14F-4D97-AF65-F5344CB8AC3E}">
        <p14:creationId xmlns:p14="http://schemas.microsoft.com/office/powerpoint/2010/main" val="35036770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3056" y="875146"/>
            <a:ext cx="5248275" cy="2181225"/>
          </a:xfrm>
          <a:prstGeom prst="rect">
            <a:avLst/>
          </a:prstGeom>
        </p:spPr>
      </p:pic>
      <p:sp>
        <p:nvSpPr>
          <p:cNvPr id="3" name="TextBox 2"/>
          <p:cNvSpPr txBox="1"/>
          <p:nvPr/>
        </p:nvSpPr>
        <p:spPr>
          <a:xfrm>
            <a:off x="1300767" y="128789"/>
            <a:ext cx="2393604" cy="584775"/>
          </a:xfrm>
          <a:prstGeom prst="rect">
            <a:avLst/>
          </a:prstGeom>
          <a:noFill/>
        </p:spPr>
        <p:txBody>
          <a:bodyPr wrap="none" rtlCol="0">
            <a:spAutoFit/>
          </a:bodyPr>
          <a:lstStyle/>
          <a:p>
            <a:r>
              <a:rPr lang="en-IN" sz="3200" b="1" dirty="0" smtClean="0">
                <a:solidFill>
                  <a:schemeClr val="accent1">
                    <a:lumMod val="75000"/>
                  </a:schemeClr>
                </a:solidFill>
                <a:latin typeface="Arial" panose="020B0604020202020204" pitchFamily="34" charset="0"/>
                <a:cs typeface="Arial" panose="020B0604020202020204" pitchFamily="34" charset="0"/>
              </a:rPr>
              <a:t>Narcolepsy</a:t>
            </a:r>
            <a:endParaRPr lang="en-IN" sz="3200" b="1" dirty="0">
              <a:solidFill>
                <a:schemeClr val="accent1">
                  <a:lumMod val="75000"/>
                </a:schemeClr>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8078814" y="0"/>
            <a:ext cx="3473536" cy="4202978"/>
          </a:xfrm>
          <a:prstGeom prst="rect">
            <a:avLst/>
          </a:prstGeom>
        </p:spPr>
      </p:pic>
      <p:sp>
        <p:nvSpPr>
          <p:cNvPr id="5" name="TextBox 4"/>
          <p:cNvSpPr txBox="1"/>
          <p:nvPr/>
        </p:nvSpPr>
        <p:spPr>
          <a:xfrm>
            <a:off x="793056" y="3217954"/>
            <a:ext cx="3898824" cy="523220"/>
          </a:xfrm>
          <a:prstGeom prst="rect">
            <a:avLst/>
          </a:prstGeom>
          <a:noFill/>
        </p:spPr>
        <p:txBody>
          <a:bodyPr wrap="none" rtlCol="0">
            <a:spAutoFit/>
          </a:bodyPr>
          <a:lstStyle/>
          <a:p>
            <a:r>
              <a:rPr lang="en-IN" sz="2800" b="1" dirty="0" smtClean="0">
                <a:solidFill>
                  <a:schemeClr val="accent1">
                    <a:lumMod val="75000"/>
                  </a:schemeClr>
                </a:solidFill>
                <a:latin typeface="Arial" panose="020B0604020202020204" pitchFamily="34" charset="0"/>
                <a:cs typeface="Arial" panose="020B0604020202020204" pitchFamily="34" charset="0"/>
              </a:rPr>
              <a:t>Signs and symptoms </a:t>
            </a:r>
            <a:endParaRPr lang="en-IN" sz="2800" b="1" dirty="0">
              <a:solidFill>
                <a:schemeClr val="accent1">
                  <a:lumMod val="75000"/>
                </a:schemeClr>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796687" y="3902757"/>
            <a:ext cx="5089906" cy="2775721"/>
          </a:xfrm>
          <a:prstGeom prst="rect">
            <a:avLst/>
          </a:prstGeom>
        </p:spPr>
      </p:pic>
    </p:spTree>
    <p:extLst>
      <p:ext uri="{BB962C8B-B14F-4D97-AF65-F5344CB8AC3E}">
        <p14:creationId xmlns:p14="http://schemas.microsoft.com/office/powerpoint/2010/main" val="14780073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7279" y="412124"/>
            <a:ext cx="2959465" cy="523220"/>
          </a:xfrm>
          <a:prstGeom prst="rect">
            <a:avLst/>
          </a:prstGeom>
          <a:noFill/>
        </p:spPr>
        <p:txBody>
          <a:bodyPr wrap="none" rtlCol="0">
            <a:spAutoFit/>
          </a:bodyPr>
          <a:lstStyle/>
          <a:p>
            <a:r>
              <a:rPr lang="en-IN" sz="2800" b="1" dirty="0" smtClean="0">
                <a:solidFill>
                  <a:schemeClr val="accent1">
                    <a:lumMod val="75000"/>
                  </a:schemeClr>
                </a:solidFill>
                <a:latin typeface="Arial" panose="020B0604020202020204" pitchFamily="34" charset="0"/>
                <a:cs typeface="Arial" panose="020B0604020202020204" pitchFamily="34" charset="0"/>
              </a:rPr>
              <a:t>Bipolar disorder</a:t>
            </a:r>
            <a:endParaRPr lang="en-IN" sz="2800" b="1" dirty="0">
              <a:solidFill>
                <a:schemeClr val="accent1">
                  <a:lumMod val="75000"/>
                </a:schemeClr>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6903411" y="113471"/>
            <a:ext cx="2867025" cy="3667125"/>
          </a:xfrm>
          <a:prstGeom prst="rect">
            <a:avLst/>
          </a:prstGeom>
        </p:spPr>
      </p:pic>
      <p:pic>
        <p:nvPicPr>
          <p:cNvPr id="5" name="Picture 4"/>
          <p:cNvPicPr>
            <a:picLocks noChangeAspect="1"/>
          </p:cNvPicPr>
          <p:nvPr/>
        </p:nvPicPr>
        <p:blipFill>
          <a:blip r:embed="rId3"/>
          <a:stretch>
            <a:fillRect/>
          </a:stretch>
        </p:blipFill>
        <p:spPr>
          <a:xfrm>
            <a:off x="5950039" y="3780596"/>
            <a:ext cx="5753569" cy="3104298"/>
          </a:xfrm>
          <a:prstGeom prst="rect">
            <a:avLst/>
          </a:prstGeom>
        </p:spPr>
      </p:pic>
      <p:pic>
        <p:nvPicPr>
          <p:cNvPr id="6" name="Picture 5"/>
          <p:cNvPicPr>
            <a:picLocks noChangeAspect="1"/>
          </p:cNvPicPr>
          <p:nvPr/>
        </p:nvPicPr>
        <p:blipFill>
          <a:blip r:embed="rId4"/>
          <a:stretch>
            <a:fillRect/>
          </a:stretch>
        </p:blipFill>
        <p:spPr>
          <a:xfrm>
            <a:off x="724264" y="1153954"/>
            <a:ext cx="4028040" cy="5612159"/>
          </a:xfrm>
          <a:prstGeom prst="rect">
            <a:avLst/>
          </a:prstGeom>
        </p:spPr>
      </p:pic>
    </p:spTree>
    <p:extLst>
      <p:ext uri="{BB962C8B-B14F-4D97-AF65-F5344CB8AC3E}">
        <p14:creationId xmlns:p14="http://schemas.microsoft.com/office/powerpoint/2010/main" val="6421104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89880" y="2460457"/>
            <a:ext cx="7166995" cy="923330"/>
          </a:xfrm>
          <a:prstGeom prst="rect">
            <a:avLst/>
          </a:prstGeom>
          <a:noFill/>
        </p:spPr>
        <p:txBody>
          <a:bodyPr wrap="square" rtlCol="0">
            <a:spAutoFit/>
          </a:bodyPr>
          <a:lstStyle/>
          <a:p>
            <a:r>
              <a:rPr lang="en-IN" sz="5400" b="1" dirty="0" smtClean="0">
                <a:solidFill>
                  <a:schemeClr val="accent1">
                    <a:lumMod val="50000"/>
                  </a:schemeClr>
                </a:solidFill>
                <a:latin typeface="Arial" panose="020B0604020202020204" pitchFamily="34" charset="0"/>
                <a:cs typeface="Arial" panose="020B0604020202020204" pitchFamily="34" charset="0"/>
              </a:rPr>
              <a:t>IMMUNE SYSTEM</a:t>
            </a:r>
            <a:endParaRPr lang="en-IN" sz="5400" b="1" dirty="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47501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17923" y="338674"/>
            <a:ext cx="7485362" cy="5830307"/>
          </a:xfrm>
          <a:prstGeom prst="rect">
            <a:avLst/>
          </a:prstGeom>
        </p:spPr>
      </p:pic>
    </p:spTree>
    <p:extLst>
      <p:ext uri="{BB962C8B-B14F-4D97-AF65-F5344CB8AC3E}">
        <p14:creationId xmlns:p14="http://schemas.microsoft.com/office/powerpoint/2010/main" val="4188697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123686"/>
            <a:ext cx="5074061" cy="3871538"/>
          </a:xfrm>
          <a:prstGeom prst="rect">
            <a:avLst/>
          </a:prstGeom>
        </p:spPr>
      </p:pic>
      <p:pic>
        <p:nvPicPr>
          <p:cNvPr id="8" name="Picture 7"/>
          <p:cNvPicPr>
            <a:picLocks noChangeAspect="1"/>
          </p:cNvPicPr>
          <p:nvPr/>
        </p:nvPicPr>
        <p:blipFill>
          <a:blip r:embed="rId3"/>
          <a:stretch>
            <a:fillRect/>
          </a:stretch>
        </p:blipFill>
        <p:spPr>
          <a:xfrm>
            <a:off x="5077451" y="465472"/>
            <a:ext cx="6837884" cy="6395461"/>
          </a:xfrm>
          <a:prstGeom prst="rect">
            <a:avLst/>
          </a:prstGeom>
        </p:spPr>
      </p:pic>
    </p:spTree>
    <p:extLst>
      <p:ext uri="{BB962C8B-B14F-4D97-AF65-F5344CB8AC3E}">
        <p14:creationId xmlns:p14="http://schemas.microsoft.com/office/powerpoint/2010/main" val="21367956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2747" y="1"/>
            <a:ext cx="5226274" cy="3346572"/>
          </a:xfrm>
          <a:prstGeom prst="rect">
            <a:avLst/>
          </a:prstGeom>
        </p:spPr>
      </p:pic>
      <p:pic>
        <p:nvPicPr>
          <p:cNvPr id="3" name="Picture 2"/>
          <p:cNvPicPr>
            <a:picLocks noChangeAspect="1"/>
          </p:cNvPicPr>
          <p:nvPr/>
        </p:nvPicPr>
        <p:blipFill>
          <a:blip r:embed="rId3"/>
          <a:stretch>
            <a:fillRect/>
          </a:stretch>
        </p:blipFill>
        <p:spPr>
          <a:xfrm>
            <a:off x="6181859" y="76201"/>
            <a:ext cx="4968881" cy="3053365"/>
          </a:xfrm>
          <a:prstGeom prst="rect">
            <a:avLst/>
          </a:prstGeom>
        </p:spPr>
      </p:pic>
      <p:pic>
        <p:nvPicPr>
          <p:cNvPr id="4" name="Picture 3"/>
          <p:cNvPicPr>
            <a:picLocks noChangeAspect="1"/>
          </p:cNvPicPr>
          <p:nvPr/>
        </p:nvPicPr>
        <p:blipFill>
          <a:blip r:embed="rId4"/>
          <a:stretch>
            <a:fillRect/>
          </a:stretch>
        </p:blipFill>
        <p:spPr>
          <a:xfrm>
            <a:off x="0" y="3476501"/>
            <a:ext cx="4829577" cy="3381499"/>
          </a:xfrm>
          <a:prstGeom prst="rect">
            <a:avLst/>
          </a:prstGeom>
        </p:spPr>
      </p:pic>
      <p:pic>
        <p:nvPicPr>
          <p:cNvPr id="5" name="Picture 4"/>
          <p:cNvPicPr>
            <a:picLocks noChangeAspect="1"/>
          </p:cNvPicPr>
          <p:nvPr/>
        </p:nvPicPr>
        <p:blipFill>
          <a:blip r:embed="rId5"/>
          <a:stretch>
            <a:fillRect/>
          </a:stretch>
        </p:blipFill>
        <p:spPr>
          <a:xfrm>
            <a:off x="6123291" y="3377412"/>
            <a:ext cx="5086015" cy="3579675"/>
          </a:xfrm>
          <a:prstGeom prst="rect">
            <a:avLst/>
          </a:prstGeom>
        </p:spPr>
      </p:pic>
    </p:spTree>
    <p:extLst>
      <p:ext uri="{BB962C8B-B14F-4D97-AF65-F5344CB8AC3E}">
        <p14:creationId xmlns:p14="http://schemas.microsoft.com/office/powerpoint/2010/main" val="3641353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33868"/>
            <a:ext cx="7623795" cy="6447985"/>
          </a:xfrm>
          <a:prstGeom prst="rect">
            <a:avLst/>
          </a:prstGeom>
        </p:spPr>
      </p:pic>
      <p:pic>
        <p:nvPicPr>
          <p:cNvPr id="3" name="Picture 2"/>
          <p:cNvPicPr>
            <a:picLocks noChangeAspect="1"/>
          </p:cNvPicPr>
          <p:nvPr/>
        </p:nvPicPr>
        <p:blipFill>
          <a:blip r:embed="rId3"/>
          <a:stretch>
            <a:fillRect/>
          </a:stretch>
        </p:blipFill>
        <p:spPr>
          <a:xfrm>
            <a:off x="172183" y="56271"/>
            <a:ext cx="6819460" cy="477597"/>
          </a:xfrm>
          <a:prstGeom prst="rect">
            <a:avLst/>
          </a:prstGeom>
        </p:spPr>
      </p:pic>
      <p:pic>
        <p:nvPicPr>
          <p:cNvPr id="4" name="Picture 3"/>
          <p:cNvPicPr>
            <a:picLocks noChangeAspect="1"/>
          </p:cNvPicPr>
          <p:nvPr/>
        </p:nvPicPr>
        <p:blipFill>
          <a:blip r:embed="rId4"/>
          <a:stretch>
            <a:fillRect/>
          </a:stretch>
        </p:blipFill>
        <p:spPr>
          <a:xfrm>
            <a:off x="7937329" y="713275"/>
            <a:ext cx="3857625" cy="1914525"/>
          </a:xfrm>
          <a:prstGeom prst="rect">
            <a:avLst/>
          </a:prstGeom>
        </p:spPr>
      </p:pic>
      <p:pic>
        <p:nvPicPr>
          <p:cNvPr id="5" name="Picture 4"/>
          <p:cNvPicPr>
            <a:picLocks noChangeAspect="1"/>
          </p:cNvPicPr>
          <p:nvPr/>
        </p:nvPicPr>
        <p:blipFill>
          <a:blip r:embed="rId5"/>
          <a:stretch>
            <a:fillRect/>
          </a:stretch>
        </p:blipFill>
        <p:spPr>
          <a:xfrm>
            <a:off x="7937329" y="3645657"/>
            <a:ext cx="3971925" cy="1704975"/>
          </a:xfrm>
          <a:prstGeom prst="rect">
            <a:avLst/>
          </a:prstGeom>
        </p:spPr>
      </p:pic>
    </p:spTree>
    <p:extLst>
      <p:ext uri="{BB962C8B-B14F-4D97-AF65-F5344CB8AC3E}">
        <p14:creationId xmlns:p14="http://schemas.microsoft.com/office/powerpoint/2010/main" val="17747203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9971" y="314251"/>
            <a:ext cx="7897081" cy="6353835"/>
          </a:xfrm>
          <a:prstGeom prst="rect">
            <a:avLst/>
          </a:prstGeom>
        </p:spPr>
      </p:pic>
    </p:spTree>
    <p:extLst>
      <p:ext uri="{BB962C8B-B14F-4D97-AF65-F5344CB8AC3E}">
        <p14:creationId xmlns:p14="http://schemas.microsoft.com/office/powerpoint/2010/main" val="27095620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02585" y="648839"/>
            <a:ext cx="5762625" cy="4581525"/>
          </a:xfrm>
          <a:prstGeom prst="rect">
            <a:avLst/>
          </a:prstGeom>
        </p:spPr>
      </p:pic>
      <p:pic>
        <p:nvPicPr>
          <p:cNvPr id="3" name="Picture 2"/>
          <p:cNvPicPr>
            <a:picLocks noChangeAspect="1"/>
          </p:cNvPicPr>
          <p:nvPr/>
        </p:nvPicPr>
        <p:blipFill>
          <a:blip r:embed="rId3"/>
          <a:stretch>
            <a:fillRect/>
          </a:stretch>
        </p:blipFill>
        <p:spPr>
          <a:xfrm>
            <a:off x="0" y="411654"/>
            <a:ext cx="6160909" cy="4602252"/>
          </a:xfrm>
          <a:prstGeom prst="rect">
            <a:avLst/>
          </a:prstGeom>
        </p:spPr>
      </p:pic>
    </p:spTree>
    <p:extLst>
      <p:ext uri="{BB962C8B-B14F-4D97-AF65-F5344CB8AC3E}">
        <p14:creationId xmlns:p14="http://schemas.microsoft.com/office/powerpoint/2010/main" val="14315965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 1) G-protein coupled receptor-&#10; indirectly activated through GTP binding proteins or G&#10;proteins enzymes for example B-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5126" name="Picture 6" descr=" 1) G-protein coupled receptor-&#10; indirectly activated through GTP binding proteins or G&#10;proteins enzymes for example B-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857" y="312738"/>
            <a:ext cx="8227738" cy="61772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94715" y="312738"/>
            <a:ext cx="5271571" cy="523220"/>
          </a:xfrm>
          <a:prstGeom prst="rect">
            <a:avLst/>
          </a:prstGeom>
          <a:noFill/>
        </p:spPr>
        <p:txBody>
          <a:bodyPr wrap="none" rtlCol="0">
            <a:spAutoFit/>
          </a:bodyPr>
          <a:lstStyle/>
          <a:p>
            <a:r>
              <a:rPr lang="en-IN" sz="2800" b="1" dirty="0" smtClean="0">
                <a:solidFill>
                  <a:schemeClr val="accent1">
                    <a:lumMod val="75000"/>
                  </a:schemeClr>
                </a:solidFill>
                <a:latin typeface="Arial" panose="020B0604020202020204" pitchFamily="34" charset="0"/>
                <a:cs typeface="Arial" panose="020B0604020202020204" pitchFamily="34" charset="0"/>
              </a:rPr>
              <a:t>Types of signalling molecules</a:t>
            </a:r>
            <a:endParaRPr lang="en-IN" sz="2800" b="1"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31062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423" y="76200"/>
            <a:ext cx="5473521" cy="4077127"/>
          </a:xfrm>
          <a:prstGeom prst="rect">
            <a:avLst/>
          </a:prstGeom>
        </p:spPr>
      </p:pic>
      <p:pic>
        <p:nvPicPr>
          <p:cNvPr id="4" name="Picture 3"/>
          <p:cNvPicPr>
            <a:picLocks noChangeAspect="1"/>
          </p:cNvPicPr>
          <p:nvPr/>
        </p:nvPicPr>
        <p:blipFill>
          <a:blip r:embed="rId3"/>
          <a:stretch>
            <a:fillRect/>
          </a:stretch>
        </p:blipFill>
        <p:spPr>
          <a:xfrm>
            <a:off x="6353175" y="76200"/>
            <a:ext cx="5838825" cy="4429125"/>
          </a:xfrm>
          <a:prstGeom prst="rect">
            <a:avLst/>
          </a:prstGeom>
        </p:spPr>
      </p:pic>
      <p:pic>
        <p:nvPicPr>
          <p:cNvPr id="5" name="Picture 4"/>
          <p:cNvPicPr>
            <a:picLocks noChangeAspect="1"/>
          </p:cNvPicPr>
          <p:nvPr/>
        </p:nvPicPr>
        <p:blipFill>
          <a:blip r:embed="rId4"/>
          <a:stretch>
            <a:fillRect/>
          </a:stretch>
        </p:blipFill>
        <p:spPr>
          <a:xfrm>
            <a:off x="36423" y="4505325"/>
            <a:ext cx="5876925" cy="1514475"/>
          </a:xfrm>
          <a:prstGeom prst="rect">
            <a:avLst/>
          </a:prstGeom>
        </p:spPr>
      </p:pic>
      <p:pic>
        <p:nvPicPr>
          <p:cNvPr id="6" name="Picture 5"/>
          <p:cNvPicPr>
            <a:picLocks noChangeAspect="1"/>
          </p:cNvPicPr>
          <p:nvPr/>
        </p:nvPicPr>
        <p:blipFill>
          <a:blip r:embed="rId5"/>
          <a:stretch>
            <a:fillRect/>
          </a:stretch>
        </p:blipFill>
        <p:spPr>
          <a:xfrm>
            <a:off x="6353175" y="4697636"/>
            <a:ext cx="3895725" cy="1609725"/>
          </a:xfrm>
          <a:prstGeom prst="rect">
            <a:avLst/>
          </a:prstGeom>
        </p:spPr>
      </p:pic>
    </p:spTree>
    <p:extLst>
      <p:ext uri="{BB962C8B-B14F-4D97-AF65-F5344CB8AC3E}">
        <p14:creationId xmlns:p14="http://schemas.microsoft.com/office/powerpoint/2010/main" val="29451354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68968"/>
            <a:ext cx="5781675" cy="3724275"/>
          </a:xfrm>
          <a:prstGeom prst="rect">
            <a:avLst/>
          </a:prstGeom>
        </p:spPr>
      </p:pic>
      <p:pic>
        <p:nvPicPr>
          <p:cNvPr id="4" name="Picture 3"/>
          <p:cNvPicPr>
            <a:picLocks noChangeAspect="1"/>
          </p:cNvPicPr>
          <p:nvPr/>
        </p:nvPicPr>
        <p:blipFill>
          <a:blip r:embed="rId3"/>
          <a:stretch>
            <a:fillRect/>
          </a:stretch>
        </p:blipFill>
        <p:spPr>
          <a:xfrm>
            <a:off x="6168644" y="1469734"/>
            <a:ext cx="6010275" cy="4562475"/>
          </a:xfrm>
          <a:prstGeom prst="rect">
            <a:avLst/>
          </a:prstGeom>
        </p:spPr>
      </p:pic>
    </p:spTree>
    <p:extLst>
      <p:ext uri="{BB962C8B-B14F-4D97-AF65-F5344CB8AC3E}">
        <p14:creationId xmlns:p14="http://schemas.microsoft.com/office/powerpoint/2010/main" val="8438856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951" y="98000"/>
            <a:ext cx="5915025" cy="3876675"/>
          </a:xfrm>
          <a:prstGeom prst="rect">
            <a:avLst/>
          </a:prstGeom>
        </p:spPr>
      </p:pic>
      <p:pic>
        <p:nvPicPr>
          <p:cNvPr id="3" name="Picture 2"/>
          <p:cNvPicPr>
            <a:picLocks noChangeAspect="1"/>
          </p:cNvPicPr>
          <p:nvPr/>
        </p:nvPicPr>
        <p:blipFill>
          <a:blip r:embed="rId3"/>
          <a:stretch>
            <a:fillRect/>
          </a:stretch>
        </p:blipFill>
        <p:spPr>
          <a:xfrm>
            <a:off x="6289518" y="307550"/>
            <a:ext cx="5305425" cy="3667125"/>
          </a:xfrm>
          <a:prstGeom prst="rect">
            <a:avLst/>
          </a:prstGeom>
        </p:spPr>
      </p:pic>
      <p:pic>
        <p:nvPicPr>
          <p:cNvPr id="4" name="Picture 3"/>
          <p:cNvPicPr>
            <a:picLocks noChangeAspect="1"/>
          </p:cNvPicPr>
          <p:nvPr/>
        </p:nvPicPr>
        <p:blipFill>
          <a:blip r:embed="rId4"/>
          <a:stretch>
            <a:fillRect/>
          </a:stretch>
        </p:blipFill>
        <p:spPr>
          <a:xfrm>
            <a:off x="4255149" y="3692026"/>
            <a:ext cx="4579759" cy="3165974"/>
          </a:xfrm>
          <a:prstGeom prst="rect">
            <a:avLst/>
          </a:prstGeom>
        </p:spPr>
      </p:pic>
    </p:spTree>
    <p:extLst>
      <p:ext uri="{BB962C8B-B14F-4D97-AF65-F5344CB8AC3E}">
        <p14:creationId xmlns:p14="http://schemas.microsoft.com/office/powerpoint/2010/main" val="20223092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asic structure&#10;• Composed of 4 polypeptide chains.&#10;• 2 identical light and 2 identical heavy chains&#10;• Linked by disulph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502802" cy="36591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4790942" y="2751429"/>
            <a:ext cx="7298028" cy="4106571"/>
          </a:xfrm>
          <a:prstGeom prst="rect">
            <a:avLst/>
          </a:prstGeom>
        </p:spPr>
      </p:pic>
    </p:spTree>
    <p:extLst>
      <p:ext uri="{BB962C8B-B14F-4D97-AF65-F5344CB8AC3E}">
        <p14:creationId xmlns:p14="http://schemas.microsoft.com/office/powerpoint/2010/main" val="28157744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 Antibodies can occur in two physical forms&#10;1. Soluble form that is secreted from the cell,&#10;2. Membrane-bound form&#10;That 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9490"/>
            <a:ext cx="6076950" cy="34194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223680" y="4102648"/>
            <a:ext cx="5419725" cy="2371725"/>
          </a:xfrm>
          <a:prstGeom prst="rect">
            <a:avLst/>
          </a:prstGeom>
        </p:spPr>
      </p:pic>
    </p:spTree>
    <p:extLst>
      <p:ext uri="{BB962C8B-B14F-4D97-AF65-F5344CB8AC3E}">
        <p14:creationId xmlns:p14="http://schemas.microsoft.com/office/powerpoint/2010/main" val="21981556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5569" y="2208628"/>
            <a:ext cx="4801314" cy="1200329"/>
          </a:xfrm>
          <a:prstGeom prst="rect">
            <a:avLst/>
          </a:prstGeom>
          <a:noFill/>
        </p:spPr>
        <p:txBody>
          <a:bodyPr wrap="none" rtlCol="0">
            <a:spAutoFit/>
          </a:bodyPr>
          <a:lstStyle/>
          <a:p>
            <a:r>
              <a:rPr lang="en-IN" sz="7200" b="1" dirty="0" smtClean="0">
                <a:solidFill>
                  <a:schemeClr val="accent1">
                    <a:lumMod val="50000"/>
                  </a:schemeClr>
                </a:solidFill>
                <a:latin typeface="Arial" panose="020B0604020202020204" pitchFamily="34" charset="0"/>
                <a:cs typeface="Arial" panose="020B0604020202020204" pitchFamily="34" charset="0"/>
              </a:rPr>
              <a:t>Thank you</a:t>
            </a:r>
            <a:endParaRPr lang="en-IN" sz="7200" b="1" dirty="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51298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01726" y="2250245"/>
            <a:ext cx="5840227" cy="3107365"/>
          </a:xfrm>
          <a:prstGeom prst="rect">
            <a:avLst/>
          </a:prstGeom>
        </p:spPr>
      </p:pic>
      <p:pic>
        <p:nvPicPr>
          <p:cNvPr id="4" name="Picture 3"/>
          <p:cNvPicPr>
            <a:picLocks noChangeAspect="1"/>
          </p:cNvPicPr>
          <p:nvPr/>
        </p:nvPicPr>
        <p:blipFill>
          <a:blip r:embed="rId3"/>
          <a:stretch>
            <a:fillRect/>
          </a:stretch>
        </p:blipFill>
        <p:spPr>
          <a:xfrm>
            <a:off x="0" y="1650976"/>
            <a:ext cx="6298092" cy="3706634"/>
          </a:xfrm>
          <a:prstGeom prst="rect">
            <a:avLst/>
          </a:prstGeom>
        </p:spPr>
      </p:pic>
    </p:spTree>
    <p:extLst>
      <p:ext uri="{BB962C8B-B14F-4D97-AF65-F5344CB8AC3E}">
        <p14:creationId xmlns:p14="http://schemas.microsoft.com/office/powerpoint/2010/main" val="8487341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8263" y="1672612"/>
            <a:ext cx="11378241" cy="3139321"/>
          </a:xfrm>
          <a:prstGeom prst="rect">
            <a:avLst/>
          </a:prstGeom>
        </p:spPr>
        <p:txBody>
          <a:bodyPr wrap="square">
            <a:spAutoFit/>
          </a:bodyPr>
          <a:lstStyle/>
          <a:p>
            <a:pPr algn="just"/>
            <a:r>
              <a:rPr lang="en-US" b="1" dirty="0">
                <a:solidFill>
                  <a:srgbClr val="333333"/>
                </a:solidFill>
                <a:latin typeface="Carrois Gothic"/>
              </a:rPr>
              <a:t>Reception</a:t>
            </a:r>
            <a:r>
              <a:rPr lang="en-US" dirty="0">
                <a:solidFill>
                  <a:srgbClr val="666666"/>
                </a:solidFill>
                <a:latin typeface="Carrois Gothic"/>
              </a:rPr>
              <a:t>: In this stage the signal molecule is detected by the receptor protein of target cell. The signal molecule generally comes from outside and is new to the target cell, where as the receptor molecules/proteins are located outside/ inside to the target cell. In other terms reception can be defined as the target cell detection of signal molecule that is coming from outside of the cell</a:t>
            </a:r>
            <a:r>
              <a:rPr lang="en-US" dirty="0" smtClean="0">
                <a:solidFill>
                  <a:srgbClr val="666666"/>
                </a:solidFill>
                <a:latin typeface="Carrois Gothic"/>
              </a:rPr>
              <a:t>.</a:t>
            </a:r>
          </a:p>
          <a:p>
            <a:pPr algn="just"/>
            <a:endParaRPr lang="en-US" dirty="0">
              <a:solidFill>
                <a:srgbClr val="666666"/>
              </a:solidFill>
              <a:latin typeface="Carrois Gothic"/>
            </a:endParaRPr>
          </a:p>
          <a:p>
            <a:pPr algn="just"/>
            <a:r>
              <a:rPr lang="en-US" b="1" dirty="0">
                <a:solidFill>
                  <a:srgbClr val="333333"/>
                </a:solidFill>
                <a:latin typeface="Carrois Gothic"/>
              </a:rPr>
              <a:t>Transduction</a:t>
            </a:r>
            <a:r>
              <a:rPr lang="en-US" dirty="0">
                <a:solidFill>
                  <a:srgbClr val="666666"/>
                </a:solidFill>
                <a:latin typeface="Carrois Gothic"/>
              </a:rPr>
              <a:t>: This is second stage of cell signaling where the binding of signal molecule triggers the receptor protein of the target cell initiating the process of transduction</a:t>
            </a:r>
            <a:r>
              <a:rPr lang="en-US" dirty="0" smtClean="0">
                <a:solidFill>
                  <a:srgbClr val="666666"/>
                </a:solidFill>
                <a:latin typeface="Carrois Gothic"/>
              </a:rPr>
              <a:t>.</a:t>
            </a:r>
          </a:p>
          <a:p>
            <a:pPr algn="just"/>
            <a:endParaRPr lang="en-US" dirty="0">
              <a:solidFill>
                <a:srgbClr val="666666"/>
              </a:solidFill>
              <a:latin typeface="Carrois Gothic"/>
            </a:endParaRPr>
          </a:p>
          <a:p>
            <a:pPr algn="just"/>
            <a:r>
              <a:rPr lang="en-US" b="1" dirty="0">
                <a:solidFill>
                  <a:srgbClr val="333333"/>
                </a:solidFill>
                <a:latin typeface="Carrois Gothic"/>
              </a:rPr>
              <a:t>Response</a:t>
            </a:r>
            <a:r>
              <a:rPr lang="en-US" dirty="0">
                <a:solidFill>
                  <a:srgbClr val="666666"/>
                </a:solidFill>
                <a:latin typeface="Carrois Gothic"/>
              </a:rPr>
              <a:t>: It is the third stage of cell signaling where the transduced signal finally triggers a specific cellular response. This response may be in the form of cellular activity–such as catalysis by an enzyme (</a:t>
            </a:r>
            <a:r>
              <a:rPr lang="en-US" dirty="0" err="1">
                <a:solidFill>
                  <a:srgbClr val="666666"/>
                </a:solidFill>
                <a:latin typeface="Carrois Gothic"/>
              </a:rPr>
              <a:t>Eg</a:t>
            </a:r>
            <a:r>
              <a:rPr lang="en-US" dirty="0">
                <a:solidFill>
                  <a:srgbClr val="666666"/>
                </a:solidFill>
                <a:latin typeface="Carrois Gothic"/>
              </a:rPr>
              <a:t>: Glycogen phosphorylase), rearrangement of the cytoskeleton, or activation of specific genes in the nucleus</a:t>
            </a:r>
            <a:r>
              <a:rPr lang="en-US" dirty="0" smtClean="0">
                <a:solidFill>
                  <a:srgbClr val="666666"/>
                </a:solidFill>
                <a:latin typeface="Carrois Gothic"/>
              </a:rPr>
              <a:t>.</a:t>
            </a:r>
            <a:endParaRPr lang="en-US" dirty="0">
              <a:solidFill>
                <a:srgbClr val="666666"/>
              </a:solidFill>
              <a:latin typeface="Carrois Gothic"/>
            </a:endParaRPr>
          </a:p>
        </p:txBody>
      </p:sp>
      <p:sp>
        <p:nvSpPr>
          <p:cNvPr id="3" name="Rectangle 2"/>
          <p:cNvSpPr/>
          <p:nvPr/>
        </p:nvSpPr>
        <p:spPr>
          <a:xfrm>
            <a:off x="3590278" y="544266"/>
            <a:ext cx="4614212" cy="461665"/>
          </a:xfrm>
          <a:prstGeom prst="rect">
            <a:avLst/>
          </a:prstGeom>
        </p:spPr>
        <p:txBody>
          <a:bodyPr wrap="none">
            <a:spAutoFit/>
          </a:bodyPr>
          <a:lstStyle/>
          <a:p>
            <a:r>
              <a:rPr lang="en-IN" sz="2400" b="1" cap="all" dirty="0">
                <a:solidFill>
                  <a:srgbClr val="FF0000"/>
                </a:solidFill>
                <a:latin typeface="Carrois Gothic"/>
              </a:rPr>
              <a:t>STAGES OF CELL SIGNALING</a:t>
            </a:r>
            <a:endParaRPr lang="en-IN" sz="2400" dirty="0">
              <a:solidFill>
                <a:srgbClr val="FF0000"/>
              </a:solidFill>
            </a:endParaRPr>
          </a:p>
        </p:txBody>
      </p:sp>
    </p:spTree>
    <p:extLst>
      <p:ext uri="{BB962C8B-B14F-4D97-AF65-F5344CB8AC3E}">
        <p14:creationId xmlns:p14="http://schemas.microsoft.com/office/powerpoint/2010/main" val="2205630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4233" y="515155"/>
            <a:ext cx="8397496" cy="5195678"/>
          </a:xfrm>
          <a:prstGeom prst="rect">
            <a:avLst/>
          </a:prstGeom>
        </p:spPr>
      </p:pic>
    </p:spTree>
    <p:extLst>
      <p:ext uri="{BB962C8B-B14F-4D97-AF65-F5344CB8AC3E}">
        <p14:creationId xmlns:p14="http://schemas.microsoft.com/office/powerpoint/2010/main" val="22517822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72904" y="538832"/>
            <a:ext cx="8519908" cy="5398328"/>
          </a:xfrm>
          <a:prstGeom prst="rect">
            <a:avLst/>
          </a:prstGeom>
        </p:spPr>
      </p:pic>
    </p:spTree>
    <p:extLst>
      <p:ext uri="{BB962C8B-B14F-4D97-AF65-F5344CB8AC3E}">
        <p14:creationId xmlns:p14="http://schemas.microsoft.com/office/powerpoint/2010/main" val="3071984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1460</TotalTime>
  <Words>399</Words>
  <Application>Microsoft Office PowerPoint</Application>
  <PresentationFormat>Widescreen</PresentationFormat>
  <Paragraphs>67</Paragraphs>
  <Slides>55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Calibri Light</vt:lpstr>
      <vt:lpstr>Carrois Gothic</vt:lpstr>
      <vt:lpstr>Tahoma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Nithiyananthan.s</dc:creator>
  <cp:lastModifiedBy>user pc</cp:lastModifiedBy>
  <cp:revision>95</cp:revision>
  <dcterms:created xsi:type="dcterms:W3CDTF">2020-04-06T03:28:41Z</dcterms:created>
  <dcterms:modified xsi:type="dcterms:W3CDTF">2020-11-23T09:58:05Z</dcterms:modified>
</cp:coreProperties>
</file>